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27.05.2020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27.05.2020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27.05.2020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27.05.2020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LHsnKhvJ4B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714348" y="785794"/>
            <a:ext cx="7643866" cy="1285884"/>
          </a:xfrm>
        </p:spPr>
        <p:style>
          <a:lnRef idx="2">
            <a:schemeClr val="accent1"/>
          </a:lnRef>
          <a:fillRef idx="1">
            <a:schemeClr val="lt1"/>
          </a:fillRef>
          <a:effectRef idx="0">
            <a:schemeClr val="accent1"/>
          </a:effectRef>
          <a:fontRef idx="minor">
            <a:schemeClr val="dk1"/>
          </a:fontRef>
        </p:style>
        <p:txBody>
          <a:bodyPr>
            <a:normAutofit fontScale="90000"/>
          </a:bodyPr>
          <a:lstStyle/>
          <a:p>
            <a:pPr lvl="0" fontAlgn="base">
              <a:spcAft>
                <a:spcPct val="0"/>
              </a:spcAft>
            </a:pPr>
            <a:r>
              <a:rPr lang="ru-RU" sz="2400" b="1" dirty="0" smtClean="0">
                <a:solidFill>
                  <a:srgbClr val="002060"/>
                </a:solidFill>
                <a:latin typeface="Times New Roman" pitchFamily="18" charset="0"/>
                <a:cs typeface="Times New Roman" pitchFamily="18" charset="0"/>
              </a:rPr>
              <a:t/>
            </a:r>
            <a:br>
              <a:rPr lang="ru-RU" sz="2400" b="1" dirty="0" smtClean="0">
                <a:solidFill>
                  <a:srgbClr val="002060"/>
                </a:solidFill>
                <a:latin typeface="Times New Roman" pitchFamily="18" charset="0"/>
                <a:cs typeface="Times New Roman" pitchFamily="18" charset="0"/>
              </a:rPr>
            </a:br>
            <a:r>
              <a:rPr lang="ru-RU" sz="2200" b="1" dirty="0" smtClean="0">
                <a:solidFill>
                  <a:srgbClr val="FF0000"/>
                </a:solidFill>
                <a:latin typeface="Times New Roman" pitchFamily="18" charset="0"/>
                <a:cs typeface="Times New Roman" pitchFamily="18" charset="0"/>
              </a:rPr>
              <a:t>Мастер класс</a:t>
            </a:r>
            <a:r>
              <a:rPr lang="ru-RU" sz="2200" dirty="0" smtClean="0">
                <a:solidFill>
                  <a:srgbClr val="002060"/>
                </a:solidFill>
                <a:latin typeface="Arial" pitchFamily="34" charset="0"/>
                <a:cs typeface="Arial" pitchFamily="34" charset="0"/>
              </a:rPr>
              <a:t/>
            </a:r>
            <a:br>
              <a:rPr lang="ru-RU" sz="2200" dirty="0" smtClean="0">
                <a:solidFill>
                  <a:srgbClr val="002060"/>
                </a:solidFill>
                <a:latin typeface="Arial" pitchFamily="34" charset="0"/>
                <a:cs typeface="Arial" pitchFamily="34" charset="0"/>
              </a:rPr>
            </a:br>
            <a:r>
              <a:rPr lang="ru-RU" sz="2200" dirty="0" smtClean="0">
                <a:solidFill>
                  <a:srgbClr val="002060"/>
                </a:solidFill>
                <a:latin typeface="Times New Roman" pitchFamily="18" charset="0"/>
                <a:ea typeface="Times New Roman" pitchFamily="18" charset="0"/>
                <a:cs typeface="Times New Roman" pitchFamily="18" charset="0"/>
              </a:rPr>
              <a:t>Методика  CLIL (КЛИЛ): </a:t>
            </a:r>
            <a:r>
              <a:rPr lang="ru-RU" sz="2200" dirty="0" smtClean="0">
                <a:solidFill>
                  <a:srgbClr val="002060"/>
                </a:solidFill>
                <a:ea typeface="Times New Roman" pitchFamily="18" charset="0"/>
                <a:cs typeface="Times New Roman" pitchFamily="18" charset="0"/>
              </a:rPr>
              <a:t>«</a:t>
            </a:r>
            <a:r>
              <a:rPr lang="ru-RU" sz="2200" dirty="0" smtClean="0">
                <a:solidFill>
                  <a:srgbClr val="002060"/>
                </a:solidFill>
                <a:latin typeface="Times New Roman" pitchFamily="18" charset="0"/>
                <a:ea typeface="Times New Roman" pitchFamily="18" charset="0"/>
                <a:cs typeface="Times New Roman" pitchFamily="18" charset="0"/>
              </a:rPr>
              <a:t>Предметно </a:t>
            </a:r>
            <a:r>
              <a:rPr lang="ru-RU" sz="2200" dirty="0" smtClean="0">
                <a:solidFill>
                  <a:srgbClr val="002060"/>
                </a:solidFill>
                <a:ea typeface="Times New Roman" pitchFamily="18" charset="0"/>
                <a:cs typeface="Times New Roman" pitchFamily="18" charset="0"/>
              </a:rPr>
              <a:t>–</a:t>
            </a:r>
            <a:r>
              <a:rPr lang="ru-RU" sz="2200" dirty="0" smtClean="0">
                <a:solidFill>
                  <a:srgbClr val="002060"/>
                </a:solidFill>
                <a:latin typeface="Times New Roman" pitchFamily="18" charset="0"/>
                <a:ea typeface="Times New Roman" pitchFamily="18" charset="0"/>
                <a:cs typeface="Times New Roman" pitchFamily="18" charset="0"/>
              </a:rPr>
              <a:t>языковое  интегрированное обучение в процессе преподавания  специальных дисциплин на английском языке</a:t>
            </a:r>
            <a:r>
              <a:rPr lang="ru-RU" sz="2200" dirty="0" smtClean="0">
                <a:solidFill>
                  <a:srgbClr val="002060"/>
                </a:solidFill>
                <a:ea typeface="Times New Roman" pitchFamily="18" charset="0"/>
                <a:cs typeface="Times New Roman" pitchFamily="18" charset="0"/>
              </a:rPr>
              <a:t>»</a:t>
            </a:r>
            <a:r>
              <a:rPr lang="ru-RU" sz="1800" dirty="0" smtClean="0">
                <a:solidFill>
                  <a:srgbClr val="002060"/>
                </a:solidFill>
                <a:latin typeface="Arial" pitchFamily="34" charset="0"/>
                <a:cs typeface="Arial" pitchFamily="34" charset="0"/>
              </a:rPr>
              <a:t/>
            </a:r>
            <a:br>
              <a:rPr lang="ru-RU" sz="1800" dirty="0" smtClean="0">
                <a:solidFill>
                  <a:srgbClr val="002060"/>
                </a:solidFill>
                <a:latin typeface="Arial" pitchFamily="34" charset="0"/>
                <a:cs typeface="Arial" pitchFamily="34" charset="0"/>
              </a:rPr>
            </a:br>
            <a:endParaRPr lang="ru-RU" sz="2400" b="1" dirty="0">
              <a:solidFill>
                <a:srgbClr val="002060"/>
              </a:solidFill>
              <a:latin typeface="Times New Roman" pitchFamily="18" charset="0"/>
              <a:cs typeface="Times New Roman" pitchFamily="18" charset="0"/>
            </a:endParaRPr>
          </a:p>
        </p:txBody>
      </p:sp>
      <p:sp>
        <p:nvSpPr>
          <p:cNvPr id="5" name="Прямоугольник 4"/>
          <p:cNvSpPr/>
          <p:nvPr/>
        </p:nvSpPr>
        <p:spPr>
          <a:xfrm>
            <a:off x="2357422" y="2571744"/>
            <a:ext cx="4143404"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ru-RU" b="1" dirty="0" smtClean="0">
                <a:solidFill>
                  <a:srgbClr val="002060"/>
                </a:solidFill>
                <a:latin typeface="Times New Roman" pitchFamily="18" charset="0"/>
                <a:cs typeface="Times New Roman" pitchFamily="18" charset="0"/>
              </a:rPr>
              <a:t>Цель мастер класса</a:t>
            </a:r>
            <a:endParaRPr lang="ru-RU" dirty="0">
              <a:solidFill>
                <a:srgbClr val="002060"/>
              </a:solidFill>
            </a:endParaRPr>
          </a:p>
        </p:txBody>
      </p:sp>
      <p:sp>
        <p:nvSpPr>
          <p:cNvPr id="6" name="Прямоугольник 5"/>
          <p:cNvSpPr/>
          <p:nvPr/>
        </p:nvSpPr>
        <p:spPr>
          <a:xfrm>
            <a:off x="571472" y="4286256"/>
            <a:ext cx="8001056"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buNone/>
            </a:pPr>
            <a:r>
              <a:rPr lang="ru-RU" b="1" dirty="0" smtClean="0">
                <a:solidFill>
                  <a:srgbClr val="FF0000"/>
                </a:solidFill>
                <a:latin typeface="Times New Roman" pitchFamily="18" charset="0"/>
                <a:cs typeface="Times New Roman" pitchFamily="18" charset="0"/>
              </a:rPr>
              <a:t>Формирование умении и навыков методики преподавания специальных дисциплин на английском языке в системе технического и профессионального образования</a:t>
            </a:r>
          </a:p>
        </p:txBody>
      </p:sp>
      <p:sp>
        <p:nvSpPr>
          <p:cNvPr id="7" name="Стрелка вниз 6"/>
          <p:cNvSpPr/>
          <p:nvPr/>
        </p:nvSpPr>
        <p:spPr>
          <a:xfrm>
            <a:off x="4357686" y="3286124"/>
            <a:ext cx="484632"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TextBox 10"/>
          <p:cNvSpPr txBox="1"/>
          <p:nvPr/>
        </p:nvSpPr>
        <p:spPr>
          <a:xfrm>
            <a:off x="285720" y="5572140"/>
            <a:ext cx="8215370" cy="707886"/>
          </a:xfrm>
          <a:prstGeom prst="rect">
            <a:avLst/>
          </a:prstGeom>
          <a:noFill/>
        </p:spPr>
        <p:txBody>
          <a:bodyPr wrap="square" rtlCol="0">
            <a:spAutoFit/>
          </a:bodyPr>
          <a:lstStyle/>
          <a:p>
            <a:pPr algn="ctr"/>
            <a:r>
              <a:rPr lang="ru-RU" sz="2000" dirty="0" smtClean="0">
                <a:solidFill>
                  <a:srgbClr val="002060"/>
                </a:solidFill>
                <a:latin typeface="Times New Roman" pitchFamily="18" charset="0"/>
                <a:cs typeface="Times New Roman" pitchFamily="18" charset="0"/>
              </a:rPr>
              <a:t>Провела руководитель творческой группы </a:t>
            </a:r>
            <a:r>
              <a:rPr lang="en-US" sz="2000" dirty="0" smtClean="0">
                <a:solidFill>
                  <a:srgbClr val="002060"/>
                </a:solidFill>
                <a:latin typeface="Times New Roman" pitchFamily="18" charset="0"/>
                <a:cs typeface="Times New Roman" pitchFamily="18" charset="0"/>
              </a:rPr>
              <a:t>CLIL</a:t>
            </a:r>
            <a:r>
              <a:rPr lang="ru-RU" sz="2000" dirty="0" smtClean="0">
                <a:solidFill>
                  <a:srgbClr val="002060"/>
                </a:solidFill>
                <a:latin typeface="Times New Roman" pitchFamily="18" charset="0"/>
                <a:cs typeface="Times New Roman" pitchFamily="18" charset="0"/>
              </a:rPr>
              <a:t>, преподаватель английского языка </a:t>
            </a:r>
            <a:r>
              <a:rPr lang="ru-RU" sz="2000" dirty="0" err="1" smtClean="0">
                <a:solidFill>
                  <a:srgbClr val="002060"/>
                </a:solidFill>
                <a:latin typeface="Times New Roman" pitchFamily="18" charset="0"/>
                <a:cs typeface="Times New Roman" pitchFamily="18" charset="0"/>
              </a:rPr>
              <a:t>Хурметбек</a:t>
            </a:r>
            <a:r>
              <a:rPr lang="ru-RU" sz="2000" dirty="0" smtClean="0">
                <a:solidFill>
                  <a:srgbClr val="002060"/>
                </a:solidFill>
                <a:latin typeface="Times New Roman" pitchFamily="18" charset="0"/>
                <a:cs typeface="Times New Roman" pitchFamily="18" charset="0"/>
              </a:rPr>
              <a:t> К.К.</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sz="quarter" idx="1"/>
          </p:nvPr>
        </p:nvSpPr>
        <p:spPr>
          <a:xfrm>
            <a:off x="428596" y="428604"/>
            <a:ext cx="7467600" cy="5688182"/>
          </a:xfrm>
        </p:spPr>
        <p:txBody>
          <a:bodyPr>
            <a:normAutofit/>
          </a:bodyPr>
          <a:lstStyle/>
          <a:p>
            <a:pPr>
              <a:buNone/>
            </a:pPr>
            <a:r>
              <a:rPr lang="ru-RU" sz="2400" b="1" dirty="0" smtClean="0">
                <a:solidFill>
                  <a:srgbClr val="FF0000"/>
                </a:solidFill>
                <a:latin typeface="Times New Roman" pitchFamily="18" charset="0"/>
                <a:cs typeface="Times New Roman" pitchFamily="18" charset="0"/>
              </a:rPr>
              <a:t>Чтение.</a:t>
            </a:r>
            <a:endParaRPr lang="ru-RU" sz="2400" dirty="0" smtClean="0">
              <a:solidFill>
                <a:srgbClr val="FF0000"/>
              </a:solidFill>
              <a:latin typeface="Times New Roman" pitchFamily="18" charset="0"/>
              <a:cs typeface="Times New Roman" pitchFamily="18" charset="0"/>
            </a:endParaRPr>
          </a:p>
          <a:p>
            <a:pPr lvl="0">
              <a:buFont typeface="Wingdings" pitchFamily="2" charset="2"/>
              <a:buChar char="ü"/>
            </a:pPr>
            <a:r>
              <a:rPr lang="ru-RU" sz="1800" dirty="0" smtClean="0">
                <a:latin typeface="Times New Roman" pitchFamily="18" charset="0"/>
                <a:cs typeface="Times New Roman" pitchFamily="18" charset="0"/>
              </a:rPr>
              <a:t>Предварительное чтение: Отметьте в тексте слова, которые мы только что узнали. </a:t>
            </a:r>
          </a:p>
          <a:p>
            <a:pPr>
              <a:buFont typeface="Wingdings" pitchFamily="2" charset="2"/>
              <a:buChar char="ü"/>
            </a:pPr>
            <a:r>
              <a:rPr lang="en-US" sz="1800" dirty="0" smtClean="0">
                <a:latin typeface="Times New Roman" pitchFamily="18" charset="0"/>
                <a:cs typeface="Times New Roman" pitchFamily="18" charset="0"/>
              </a:rPr>
              <a:t>Using energy has been a key issue in the process of the development of our human society since the old times when people started to control fire. But what is the electricity? From the scientific point of view, the electricity is a particular set of physical phenomena which is characterized by the presence and the distinctive flow of electric charge.</a:t>
            </a:r>
            <a:endParaRPr lang="ru-RU" sz="1800" dirty="0" smtClean="0">
              <a:latin typeface="Times New Roman" pitchFamily="18" charset="0"/>
              <a:cs typeface="Times New Roman" pitchFamily="18" charset="0"/>
            </a:endParaRPr>
          </a:p>
          <a:p>
            <a:pPr>
              <a:buFont typeface="Wingdings" pitchFamily="2" charset="2"/>
              <a:buChar char="ü"/>
            </a:pPr>
            <a:r>
              <a:rPr lang="en-US" sz="1800" dirty="0" smtClean="0">
                <a:latin typeface="Times New Roman" pitchFamily="18" charset="0"/>
                <a:cs typeface="Times New Roman" pitchFamily="18" charset="0"/>
              </a:rPr>
              <a:t>We use electrical power for heating, cooling and lighting our houses, for , and for numerous devices and gadgets. </a:t>
            </a:r>
            <a:endParaRPr lang="ru-RU" sz="1800" dirty="0" smtClean="0">
              <a:latin typeface="Times New Roman" pitchFamily="18" charset="0"/>
              <a:cs typeface="Times New Roman" pitchFamily="18" charset="0"/>
            </a:endParaRPr>
          </a:p>
          <a:p>
            <a:pPr>
              <a:buFont typeface="Wingdings" pitchFamily="2" charset="2"/>
              <a:buChar char="ü"/>
            </a:pPr>
            <a:r>
              <a:rPr lang="en-US" sz="1800" dirty="0" smtClean="0">
                <a:latin typeface="Times New Roman" pitchFamily="18" charset="0"/>
                <a:cs typeface="Times New Roman" pitchFamily="18" charset="0"/>
              </a:rPr>
              <a:t>We have many devices at home for example fridge, TV, iron, microwave oven, washer, fan, lamp, electrical teapot, power, current, energy, electric meter, etc. </a:t>
            </a:r>
            <a:endParaRPr lang="ru-RU" sz="1800" dirty="0" smtClean="0">
              <a:latin typeface="Times New Roman" pitchFamily="18" charset="0"/>
              <a:cs typeface="Times New Roman" pitchFamily="18" charset="0"/>
            </a:endParaRPr>
          </a:p>
          <a:p>
            <a:pPr>
              <a:buFont typeface="Wingdings" pitchFamily="2" charset="2"/>
              <a:buChar char="ü"/>
            </a:pPr>
            <a:r>
              <a:rPr lang="en-US" sz="1800" dirty="0" smtClean="0">
                <a:latin typeface="Times New Roman" pitchFamily="18" charset="0"/>
                <a:cs typeface="Times New Roman" pitchFamily="18" charset="0"/>
              </a:rPr>
              <a:t>Each of them uses much energy. We measure the consumption of electricity with a help of electric meter. Fridge one uses   0,2 kW per hour, this means that for month it uses 144 kWh. Let’s calculate which device uses the most energy.</a:t>
            </a:r>
            <a:endParaRPr lang="ru-RU" sz="1800" dirty="0" smtClean="0">
              <a:latin typeface="Times New Roman" pitchFamily="18" charset="0"/>
              <a:cs typeface="Times New Roman" pitchFamily="18" charset="0"/>
            </a:endParaRPr>
          </a:p>
          <a:p>
            <a:pPr>
              <a:buFont typeface="Wingdings" pitchFamily="2" charset="2"/>
              <a:buChar char="ü"/>
            </a:pPr>
            <a:endParaRPr lang="ru-RU" sz="1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sz="quarter" idx="1"/>
          </p:nvPr>
        </p:nvSpPr>
        <p:spPr>
          <a:xfrm>
            <a:off x="457200" y="500042"/>
            <a:ext cx="7467600" cy="5973910"/>
          </a:xfrm>
        </p:spPr>
        <p:txBody>
          <a:bodyPr>
            <a:normAutofit fontScale="92500" lnSpcReduction="20000"/>
          </a:bodyPr>
          <a:lstStyle/>
          <a:p>
            <a:pPr>
              <a:buNone/>
            </a:pPr>
            <a:r>
              <a:rPr lang="ru-RU" sz="1800" b="1" dirty="0" smtClean="0">
                <a:solidFill>
                  <a:srgbClr val="FF0000"/>
                </a:solidFill>
                <a:latin typeface="Times New Roman" pitchFamily="18" charset="0"/>
                <a:cs typeface="Times New Roman" pitchFamily="18" charset="0"/>
              </a:rPr>
              <a:t>Задание по тексту</a:t>
            </a:r>
            <a:r>
              <a:rPr lang="en-US" sz="1800" b="1" dirty="0" smtClean="0">
                <a:solidFill>
                  <a:srgbClr val="FF0000"/>
                </a:solidFill>
                <a:latin typeface="Times New Roman" pitchFamily="18" charset="0"/>
                <a:cs typeface="Times New Roman" pitchFamily="18" charset="0"/>
              </a:rPr>
              <a:t>: </a:t>
            </a:r>
            <a:endParaRPr lang="ru-RU" sz="1800" dirty="0" smtClean="0">
              <a:solidFill>
                <a:srgbClr val="FF0000"/>
              </a:solidFill>
              <a:latin typeface="Times New Roman" pitchFamily="18" charset="0"/>
              <a:cs typeface="Times New Roman" pitchFamily="18" charset="0"/>
            </a:endParaRPr>
          </a:p>
          <a:p>
            <a:pPr>
              <a:buNone/>
            </a:pPr>
            <a:r>
              <a:rPr lang="ru-RU" sz="1800" dirty="0" smtClean="0">
                <a:solidFill>
                  <a:srgbClr val="FF0000"/>
                </a:solidFill>
                <a:latin typeface="Times New Roman" pitchFamily="18" charset="0"/>
                <a:cs typeface="Times New Roman" pitchFamily="18" charset="0"/>
              </a:rPr>
              <a:t>1. Ответьте на вопросы</a:t>
            </a:r>
          </a:p>
          <a:p>
            <a:r>
              <a:rPr lang="en-US" sz="1800" dirty="0" smtClean="0">
                <a:latin typeface="Times New Roman" pitchFamily="18" charset="0"/>
                <a:cs typeface="Times New Roman" pitchFamily="18" charset="0"/>
              </a:rPr>
              <a:t>1. Why use an electric kettle?</a:t>
            </a:r>
            <a:endParaRPr lang="ru-RU"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a For boiling water</a:t>
            </a:r>
            <a:endParaRPr lang="ru-RU"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b For cooking</a:t>
            </a:r>
            <a:endParaRPr lang="ru-RU"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c To watch</a:t>
            </a:r>
            <a:endParaRPr lang="ru-RU" sz="1800" dirty="0" smtClean="0">
              <a:latin typeface="Times New Roman" pitchFamily="18" charset="0"/>
              <a:cs typeface="Times New Roman" pitchFamily="18" charset="0"/>
            </a:endParaRPr>
          </a:p>
          <a:p>
            <a:endParaRPr lang="ru-RU" sz="1800" dirty="0" smtClean="0">
              <a:latin typeface="Times New Roman" pitchFamily="18" charset="0"/>
              <a:cs typeface="Times New Roman" pitchFamily="18" charset="0"/>
            </a:endParaRPr>
          </a:p>
          <a:p>
            <a:pPr>
              <a:buNone/>
            </a:pPr>
            <a:endParaRPr lang="ru-RU" sz="1800" dirty="0" smtClean="0">
              <a:latin typeface="Times New Roman" pitchFamily="18" charset="0"/>
              <a:cs typeface="Times New Roman" pitchFamily="18" charset="0"/>
            </a:endParaRPr>
          </a:p>
          <a:p>
            <a:pPr>
              <a:buNone/>
            </a:pPr>
            <a:r>
              <a:rPr lang="en-US" sz="1800" dirty="0" smtClean="0">
                <a:solidFill>
                  <a:srgbClr val="FF0000"/>
                </a:solidFill>
                <a:latin typeface="Times New Roman" pitchFamily="18" charset="0"/>
                <a:cs typeface="Times New Roman" pitchFamily="18" charset="0"/>
              </a:rPr>
              <a:t>2. True and False</a:t>
            </a:r>
            <a:endParaRPr lang="ru-RU" sz="1800" dirty="0" smtClean="0">
              <a:solidFill>
                <a:srgbClr val="FF0000"/>
              </a:solidFill>
              <a:latin typeface="Times New Roman" pitchFamily="18" charset="0"/>
              <a:cs typeface="Times New Roman" pitchFamily="18" charset="0"/>
            </a:endParaRPr>
          </a:p>
          <a:p>
            <a:r>
              <a:rPr lang="en-US" sz="1800" dirty="0" smtClean="0">
                <a:latin typeface="Times New Roman" pitchFamily="18" charset="0"/>
                <a:cs typeface="Times New Roman" pitchFamily="18" charset="0"/>
              </a:rPr>
              <a:t>Using an iron to iron the shirt</a:t>
            </a:r>
            <a:endParaRPr lang="ru-RU"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The washing machine heats the food</a:t>
            </a:r>
            <a:endParaRPr lang="ru-RU" sz="1800" dirty="0" smtClean="0">
              <a:latin typeface="Times New Roman" pitchFamily="18" charset="0"/>
              <a:cs typeface="Times New Roman" pitchFamily="18" charset="0"/>
            </a:endParaRPr>
          </a:p>
          <a:p>
            <a:r>
              <a:rPr lang="en-US" sz="1900" dirty="0" smtClean="0">
                <a:latin typeface="Times New Roman" pitchFamily="18" charset="0"/>
                <a:cs typeface="Times New Roman" pitchFamily="18" charset="0"/>
              </a:rPr>
              <a:t>The electricity is a …..</a:t>
            </a:r>
            <a:endParaRPr lang="ru-RU" sz="1900" dirty="0" smtClean="0">
              <a:latin typeface="Times New Roman" pitchFamily="18" charset="0"/>
              <a:cs typeface="Times New Roman" pitchFamily="18" charset="0"/>
            </a:endParaRPr>
          </a:p>
          <a:p>
            <a:r>
              <a:rPr lang="en-US" sz="1900" dirty="0" smtClean="0">
                <a:latin typeface="Times New Roman" pitchFamily="18" charset="0"/>
                <a:cs typeface="Times New Roman" pitchFamily="18" charset="0"/>
              </a:rPr>
              <a:t>How much electricity does the refrigerator use per month? </a:t>
            </a:r>
            <a:endParaRPr lang="ru-RU" sz="1900" dirty="0" smtClean="0">
              <a:latin typeface="Times New Roman" pitchFamily="18" charset="0"/>
              <a:cs typeface="Times New Roman" pitchFamily="18" charset="0"/>
            </a:endParaRPr>
          </a:p>
          <a:p>
            <a:endParaRPr lang="ru-RU" sz="1900" dirty="0" smtClean="0">
              <a:latin typeface="Times New Roman" pitchFamily="18" charset="0"/>
              <a:cs typeface="Times New Roman" pitchFamily="18" charset="0"/>
            </a:endParaRPr>
          </a:p>
          <a:p>
            <a:pPr lvl="0">
              <a:buNone/>
            </a:pPr>
            <a:r>
              <a:rPr lang="ru-RU" sz="1900" dirty="0" smtClean="0">
                <a:solidFill>
                  <a:srgbClr val="FF0000"/>
                </a:solidFill>
                <a:latin typeface="Times New Roman" pitchFamily="18" charset="0"/>
                <a:cs typeface="Times New Roman" pitchFamily="18" charset="0"/>
              </a:rPr>
              <a:t>3.Составить  предложения, используя термины,  изученные на уроке сегодня </a:t>
            </a:r>
          </a:p>
          <a:p>
            <a:r>
              <a:rPr lang="en-US" sz="1900" dirty="0" smtClean="0">
                <a:latin typeface="Times New Roman" pitchFamily="18" charset="0"/>
                <a:cs typeface="Times New Roman" pitchFamily="18" charset="0"/>
              </a:rPr>
              <a:t>At home I have a fridge</a:t>
            </a:r>
            <a:endParaRPr lang="ru-RU" sz="1900" dirty="0" smtClean="0">
              <a:latin typeface="Times New Roman" pitchFamily="18" charset="0"/>
              <a:cs typeface="Times New Roman" pitchFamily="18" charset="0"/>
            </a:endParaRPr>
          </a:p>
          <a:p>
            <a:r>
              <a:rPr lang="en-US" sz="1900" dirty="0" smtClean="0">
                <a:latin typeface="Times New Roman" pitchFamily="18" charset="0"/>
                <a:cs typeface="Times New Roman" pitchFamily="18" charset="0"/>
              </a:rPr>
              <a:t>At home I have....</a:t>
            </a:r>
            <a:endParaRPr lang="ru-RU" sz="1900" dirty="0" smtClean="0">
              <a:latin typeface="Times New Roman" pitchFamily="18" charset="0"/>
              <a:cs typeface="Times New Roman" pitchFamily="18" charset="0"/>
            </a:endParaRPr>
          </a:p>
          <a:p>
            <a:r>
              <a:rPr lang="en-US" sz="1900" dirty="0" smtClean="0">
                <a:latin typeface="Times New Roman" pitchFamily="18" charset="0"/>
                <a:cs typeface="Times New Roman" pitchFamily="18" charset="0"/>
              </a:rPr>
              <a:t>We use electrical power for...</a:t>
            </a:r>
            <a:endParaRPr lang="ru-RU" sz="1900" dirty="0" smtClean="0">
              <a:latin typeface="Times New Roman" pitchFamily="18" charset="0"/>
              <a:cs typeface="Times New Roman" pitchFamily="18" charset="0"/>
            </a:endParaRPr>
          </a:p>
          <a:p>
            <a:endParaRPr lang="ru-RU" sz="1900" dirty="0" smtClean="0">
              <a:latin typeface="Times New Roman" pitchFamily="18" charset="0"/>
              <a:cs typeface="Times New Roman" pitchFamily="18" charset="0"/>
            </a:endParaRPr>
          </a:p>
          <a:p>
            <a:pPr>
              <a:buNone/>
            </a:pPr>
            <a:r>
              <a:rPr lang="en-US" b="1" dirty="0" smtClean="0"/>
              <a:t> </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1000099" y="642918"/>
          <a:ext cx="7143801" cy="5286412"/>
        </p:xfrm>
        <a:graphic>
          <a:graphicData uri="http://schemas.openxmlformats.org/drawingml/2006/table">
            <a:tbl>
              <a:tblPr/>
              <a:tblGrid>
                <a:gridCol w="1416668"/>
                <a:gridCol w="1400994"/>
                <a:gridCol w="1523404"/>
                <a:gridCol w="1400994"/>
                <a:gridCol w="1401741"/>
              </a:tblGrid>
              <a:tr h="251734">
                <a:tc>
                  <a:txBody>
                    <a:bodyPr/>
                    <a:lstStyle/>
                    <a:p>
                      <a:pPr algn="ctr">
                        <a:lnSpc>
                          <a:spcPct val="115000"/>
                        </a:lnSpc>
                        <a:spcAft>
                          <a:spcPts val="1000"/>
                        </a:spcAft>
                      </a:pPr>
                      <a:r>
                        <a:rPr lang="ru-RU" sz="1400" b="1" dirty="0">
                          <a:latin typeface="Times New Roman"/>
                          <a:ea typeface="Times New Roman"/>
                          <a:cs typeface="Times New Roman"/>
                        </a:rPr>
                        <a:t>Критерий</a:t>
                      </a:r>
                      <a:endParaRPr lang="ru-RU" sz="1400" dirty="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1000"/>
                        </a:spcAft>
                      </a:pPr>
                      <a:r>
                        <a:rPr lang="ru-RU" sz="1400" b="1">
                          <a:latin typeface="Times New Roman"/>
                          <a:ea typeface="Times New Roman"/>
                          <a:cs typeface="Times New Roman"/>
                        </a:rPr>
                        <a:t>«5»</a:t>
                      </a:r>
                      <a:endParaRPr lang="ru-RU" sz="140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1000"/>
                        </a:spcAft>
                      </a:pPr>
                      <a:r>
                        <a:rPr lang="ru-RU" sz="1400" b="1">
                          <a:latin typeface="Times New Roman"/>
                          <a:ea typeface="Times New Roman"/>
                          <a:cs typeface="Times New Roman"/>
                        </a:rPr>
                        <a:t>«4»</a:t>
                      </a:r>
                      <a:endParaRPr lang="ru-RU" sz="140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1000"/>
                        </a:spcAft>
                      </a:pPr>
                      <a:r>
                        <a:rPr lang="ru-RU" sz="1400" b="1">
                          <a:latin typeface="Times New Roman"/>
                          <a:ea typeface="Times New Roman"/>
                          <a:cs typeface="Times New Roman"/>
                        </a:rPr>
                        <a:t>«3»</a:t>
                      </a:r>
                      <a:endParaRPr lang="ru-RU" sz="140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1000"/>
                        </a:spcAft>
                      </a:pPr>
                      <a:r>
                        <a:rPr lang="ru-RU" sz="1400" b="1">
                          <a:latin typeface="Times New Roman"/>
                          <a:ea typeface="Times New Roman"/>
                          <a:cs typeface="Times New Roman"/>
                        </a:rPr>
                        <a:t>«2»</a:t>
                      </a:r>
                      <a:endParaRPr lang="ru-RU" sz="140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769073">
                <a:tc>
                  <a:txBody>
                    <a:bodyPr/>
                    <a:lstStyle/>
                    <a:p>
                      <a:pPr algn="ctr">
                        <a:lnSpc>
                          <a:spcPct val="115000"/>
                        </a:lnSpc>
                        <a:spcAft>
                          <a:spcPts val="1000"/>
                        </a:spcAft>
                      </a:pPr>
                      <a:r>
                        <a:rPr lang="ru-RU" sz="1400" b="1" dirty="0" smtClean="0">
                          <a:latin typeface="Times New Roman"/>
                          <a:ea typeface="Times New Roman"/>
                          <a:cs typeface="Times New Roman"/>
                        </a:rPr>
                        <a:t>По предмету</a:t>
                      </a:r>
                      <a:endParaRPr lang="ru-RU" sz="1400" dirty="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1000"/>
                        </a:spcAft>
                      </a:pPr>
                      <a:endParaRPr lang="ru-RU" sz="1400" dirty="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ru-RU" sz="1400" dirty="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ru-RU" sz="1400" dirty="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ru-RU" sz="140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5605">
                <a:tc>
                  <a:txBody>
                    <a:bodyPr/>
                    <a:lstStyle/>
                    <a:p>
                      <a:pPr algn="ctr">
                        <a:lnSpc>
                          <a:spcPct val="115000"/>
                        </a:lnSpc>
                        <a:spcAft>
                          <a:spcPts val="1000"/>
                        </a:spcAft>
                      </a:pPr>
                      <a:r>
                        <a:rPr lang="ru-RU" sz="1400" b="1" dirty="0" smtClean="0">
                          <a:solidFill>
                            <a:srgbClr val="000000"/>
                          </a:solidFill>
                          <a:latin typeface="Times New Roman"/>
                          <a:ea typeface="Times New Roman"/>
                          <a:cs typeface="Times New Roman"/>
                        </a:rPr>
                        <a:t>По языку</a:t>
                      </a:r>
                      <a:endParaRPr lang="ru-RU" sz="1400" dirty="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1000"/>
                        </a:spcAft>
                      </a:pPr>
                      <a:endParaRPr lang="ru-RU" sz="1400" dirty="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ru-RU" sz="1400" dirty="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ru-RU" sz="1400" dirty="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ru-RU" sz="1400" dirty="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buNone/>
            </a:pPr>
            <a:r>
              <a:rPr lang="ru-RU"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Спасибо за внимание</a:t>
            </a:r>
            <a:r>
              <a:rPr lang="en-US"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endParaRPr lang="ru-RU"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ctr">
              <a:buNone/>
            </a:pPr>
            <a:r>
              <a:rPr lang="en-US"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Thank you for attention!</a:t>
            </a:r>
            <a:endParaRPr lang="ru-RU"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1071538" y="357166"/>
            <a:ext cx="6572296" cy="571504"/>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ru-RU" sz="2000" b="1" dirty="0" smtClean="0">
                <a:solidFill>
                  <a:srgbClr val="002060"/>
                </a:solidFill>
                <a:latin typeface="Times New Roman" pitchFamily="18" charset="0"/>
                <a:cs typeface="Times New Roman" pitchFamily="18" charset="0"/>
              </a:rPr>
              <a:t>Участники мастер класса преподаватели специальных дисциплин ХГТВК</a:t>
            </a:r>
            <a:endParaRPr lang="ru-RU" sz="2000" b="1" dirty="0">
              <a:solidFill>
                <a:srgbClr val="002060"/>
              </a:solidFill>
              <a:latin typeface="Times New Roman" pitchFamily="18" charset="0"/>
              <a:cs typeface="Times New Roman" pitchFamily="18" charset="0"/>
            </a:endParaRPr>
          </a:p>
        </p:txBody>
      </p:sp>
      <p:pic>
        <p:nvPicPr>
          <p:cNvPr id="5" name="Picture 3" descr="C:\Users\Work\Desktop\Новая папка (3)\IMG-20190502-WA0028.jpg"/>
          <p:cNvPicPr>
            <a:picLocks noChangeAspect="1" noChangeArrowheads="1"/>
          </p:cNvPicPr>
          <p:nvPr/>
        </p:nvPicPr>
        <p:blipFill>
          <a:blip r:embed="rId2" cstate="print"/>
          <a:srcRect/>
          <a:stretch>
            <a:fillRect/>
          </a:stretch>
        </p:blipFill>
        <p:spPr bwMode="auto">
          <a:xfrm>
            <a:off x="5214942" y="1071546"/>
            <a:ext cx="2405079" cy="18038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2" descr="C:\Users\Work\Desktop\Новая папка (3)\IMG-20190502-WA0026.jpg"/>
          <p:cNvPicPr>
            <a:picLocks noChangeAspect="1" noChangeArrowheads="1"/>
          </p:cNvPicPr>
          <p:nvPr/>
        </p:nvPicPr>
        <p:blipFill>
          <a:blip r:embed="rId3" cstate="print"/>
          <a:srcRect/>
          <a:stretch>
            <a:fillRect/>
          </a:stretch>
        </p:blipFill>
        <p:spPr bwMode="auto">
          <a:xfrm>
            <a:off x="4000496" y="2571744"/>
            <a:ext cx="2547923" cy="191094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4" descr="C:\Users\Work\Desktop\Новая папка (3)\IMG-20190502-WA0027.jpg"/>
          <p:cNvPicPr>
            <a:picLocks noChangeAspect="1" noChangeArrowheads="1"/>
          </p:cNvPicPr>
          <p:nvPr/>
        </p:nvPicPr>
        <p:blipFill>
          <a:blip r:embed="rId4" cstate="print"/>
          <a:srcRect/>
          <a:stretch>
            <a:fillRect/>
          </a:stretch>
        </p:blipFill>
        <p:spPr bwMode="auto">
          <a:xfrm>
            <a:off x="5429256" y="4572008"/>
            <a:ext cx="2661057" cy="18246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Содержимое 2"/>
          <p:cNvSpPr>
            <a:spLocks noGrp="1"/>
          </p:cNvSpPr>
          <p:nvPr>
            <p:ph sz="half" idx="1"/>
          </p:nvPr>
        </p:nvSpPr>
        <p:spPr>
          <a:xfrm>
            <a:off x="500034" y="1357298"/>
            <a:ext cx="3000396" cy="4500594"/>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buNone/>
            </a:pPr>
            <a:r>
              <a:rPr lang="ru-RU" sz="2000" dirty="0" smtClean="0">
                <a:latin typeface="Times New Roman" pitchFamily="18" charset="0"/>
                <a:cs typeface="Times New Roman" pitchFamily="18" charset="0"/>
              </a:rPr>
              <a:t>1. </a:t>
            </a:r>
            <a:r>
              <a:rPr lang="ru-RU" sz="2000" dirty="0" err="1" smtClean="0">
                <a:solidFill>
                  <a:srgbClr val="002060"/>
                </a:solidFill>
                <a:latin typeface="Times New Roman" pitchFamily="18" charset="0"/>
                <a:cs typeface="Times New Roman" pitchFamily="18" charset="0"/>
              </a:rPr>
              <a:t>Биржанова</a:t>
            </a:r>
            <a:r>
              <a:rPr lang="ru-RU" sz="2000" dirty="0" smtClean="0">
                <a:solidFill>
                  <a:srgbClr val="002060"/>
                </a:solidFill>
                <a:latin typeface="Times New Roman" pitchFamily="18" charset="0"/>
                <a:cs typeface="Times New Roman" pitchFamily="18" charset="0"/>
              </a:rPr>
              <a:t> С.А.</a:t>
            </a:r>
          </a:p>
          <a:p>
            <a:pPr>
              <a:buNone/>
            </a:pPr>
            <a:r>
              <a:rPr lang="ru-RU" sz="2000" dirty="0" smtClean="0">
                <a:solidFill>
                  <a:srgbClr val="002060"/>
                </a:solidFill>
                <a:latin typeface="Times New Roman" pitchFamily="18" charset="0"/>
                <a:cs typeface="Times New Roman" pitchFamily="18" charset="0"/>
              </a:rPr>
              <a:t>2. </a:t>
            </a:r>
            <a:r>
              <a:rPr lang="ru-RU" sz="2000" dirty="0" err="1" smtClean="0">
                <a:solidFill>
                  <a:srgbClr val="002060"/>
                </a:solidFill>
                <a:latin typeface="Times New Roman" pitchFamily="18" charset="0"/>
                <a:cs typeface="Times New Roman" pitchFamily="18" charset="0"/>
              </a:rPr>
              <a:t>Апетов</a:t>
            </a:r>
            <a:r>
              <a:rPr lang="ru-RU" sz="2000" dirty="0" smtClean="0">
                <a:solidFill>
                  <a:srgbClr val="002060"/>
                </a:solidFill>
                <a:latin typeface="Times New Roman" pitchFamily="18" charset="0"/>
                <a:cs typeface="Times New Roman" pitchFamily="18" charset="0"/>
              </a:rPr>
              <a:t> К.П.</a:t>
            </a:r>
          </a:p>
          <a:p>
            <a:pPr>
              <a:buNone/>
            </a:pPr>
            <a:r>
              <a:rPr lang="ru-RU" sz="2000" dirty="0" smtClean="0">
                <a:solidFill>
                  <a:srgbClr val="002060"/>
                </a:solidFill>
                <a:latin typeface="Times New Roman" pitchFamily="18" charset="0"/>
                <a:cs typeface="Times New Roman" pitchFamily="18" charset="0"/>
              </a:rPr>
              <a:t>3. </a:t>
            </a:r>
            <a:r>
              <a:rPr lang="ru-RU" sz="2000" dirty="0" err="1" smtClean="0">
                <a:solidFill>
                  <a:srgbClr val="002060"/>
                </a:solidFill>
                <a:latin typeface="Times New Roman" pitchFamily="18" charset="0"/>
                <a:cs typeface="Times New Roman" pitchFamily="18" charset="0"/>
              </a:rPr>
              <a:t>Карагулов</a:t>
            </a:r>
            <a:r>
              <a:rPr lang="ru-RU" sz="2000" dirty="0" smtClean="0">
                <a:solidFill>
                  <a:srgbClr val="002060"/>
                </a:solidFill>
                <a:latin typeface="Times New Roman" pitchFamily="18" charset="0"/>
                <a:cs typeface="Times New Roman" pitchFamily="18" charset="0"/>
              </a:rPr>
              <a:t> Т.С.</a:t>
            </a:r>
          </a:p>
          <a:p>
            <a:pPr>
              <a:buNone/>
            </a:pPr>
            <a:r>
              <a:rPr lang="ru-RU" sz="2000" dirty="0" smtClean="0">
                <a:solidFill>
                  <a:srgbClr val="002060"/>
                </a:solidFill>
                <a:latin typeface="Times New Roman" pitchFamily="18" charset="0"/>
                <a:cs typeface="Times New Roman" pitchFamily="18" charset="0"/>
              </a:rPr>
              <a:t>4. </a:t>
            </a:r>
            <a:r>
              <a:rPr lang="ru-RU" sz="2000" dirty="0" err="1" smtClean="0">
                <a:solidFill>
                  <a:srgbClr val="002060"/>
                </a:solidFill>
                <a:latin typeface="Times New Roman" pitchFamily="18" charset="0"/>
                <a:cs typeface="Times New Roman" pitchFamily="18" charset="0"/>
              </a:rPr>
              <a:t>Калимжанов</a:t>
            </a:r>
            <a:r>
              <a:rPr lang="ru-RU" sz="2000" dirty="0" smtClean="0">
                <a:solidFill>
                  <a:srgbClr val="002060"/>
                </a:solidFill>
                <a:latin typeface="Times New Roman" pitchFamily="18" charset="0"/>
                <a:cs typeface="Times New Roman" pitchFamily="18" charset="0"/>
              </a:rPr>
              <a:t> А.А.</a:t>
            </a:r>
          </a:p>
          <a:p>
            <a:pPr>
              <a:buNone/>
            </a:pPr>
            <a:r>
              <a:rPr lang="ru-RU" sz="2000" dirty="0" smtClean="0">
                <a:solidFill>
                  <a:srgbClr val="002060"/>
                </a:solidFill>
                <a:latin typeface="Times New Roman" pitchFamily="18" charset="0"/>
                <a:cs typeface="Times New Roman" pitchFamily="18" charset="0"/>
              </a:rPr>
              <a:t>5. </a:t>
            </a:r>
            <a:r>
              <a:rPr lang="ru-RU" sz="2000" dirty="0" err="1" smtClean="0">
                <a:solidFill>
                  <a:srgbClr val="002060"/>
                </a:solidFill>
                <a:latin typeface="Times New Roman" pitchFamily="18" charset="0"/>
                <a:cs typeface="Times New Roman" pitchFamily="18" charset="0"/>
              </a:rPr>
              <a:t>Биржанова</a:t>
            </a:r>
            <a:r>
              <a:rPr lang="ru-RU" sz="2000" dirty="0" smtClean="0">
                <a:solidFill>
                  <a:srgbClr val="002060"/>
                </a:solidFill>
                <a:latin typeface="Times New Roman" pitchFamily="18" charset="0"/>
                <a:cs typeface="Times New Roman" pitchFamily="18" charset="0"/>
              </a:rPr>
              <a:t> Д.С.</a:t>
            </a:r>
          </a:p>
          <a:p>
            <a:pPr>
              <a:buNone/>
            </a:pPr>
            <a:r>
              <a:rPr lang="ru-RU" sz="2000" dirty="0" smtClean="0">
                <a:solidFill>
                  <a:srgbClr val="002060"/>
                </a:solidFill>
                <a:latin typeface="Times New Roman" pitchFamily="18" charset="0"/>
                <a:cs typeface="Times New Roman" pitchFamily="18" charset="0"/>
              </a:rPr>
              <a:t>6. </a:t>
            </a:r>
            <a:r>
              <a:rPr lang="ru-RU" sz="2000" dirty="0" err="1" smtClean="0">
                <a:solidFill>
                  <a:srgbClr val="002060"/>
                </a:solidFill>
                <a:latin typeface="Times New Roman" pitchFamily="18" charset="0"/>
                <a:cs typeface="Times New Roman" pitchFamily="18" charset="0"/>
              </a:rPr>
              <a:t>Струнин</a:t>
            </a:r>
            <a:r>
              <a:rPr lang="ru-RU" sz="2000" dirty="0" smtClean="0">
                <a:solidFill>
                  <a:srgbClr val="002060"/>
                </a:solidFill>
                <a:latin typeface="Times New Roman" pitchFamily="18" charset="0"/>
                <a:cs typeface="Times New Roman" pitchFamily="18" charset="0"/>
              </a:rPr>
              <a:t> А.В.</a:t>
            </a:r>
          </a:p>
          <a:p>
            <a:pPr>
              <a:buNone/>
            </a:pPr>
            <a:r>
              <a:rPr lang="ru-RU" sz="2000" dirty="0" smtClean="0">
                <a:solidFill>
                  <a:srgbClr val="002060"/>
                </a:solidFill>
                <a:latin typeface="Times New Roman" pitchFamily="18" charset="0"/>
                <a:cs typeface="Times New Roman" pitchFamily="18" charset="0"/>
              </a:rPr>
              <a:t>7. </a:t>
            </a:r>
            <a:r>
              <a:rPr lang="ru-RU" sz="2000" dirty="0" err="1" smtClean="0">
                <a:solidFill>
                  <a:srgbClr val="002060"/>
                </a:solidFill>
                <a:latin typeface="Times New Roman" pitchFamily="18" charset="0"/>
                <a:cs typeface="Times New Roman" pitchFamily="18" charset="0"/>
              </a:rPr>
              <a:t>Дускиреев</a:t>
            </a:r>
            <a:r>
              <a:rPr lang="ru-RU" sz="2000" dirty="0" smtClean="0">
                <a:solidFill>
                  <a:srgbClr val="002060"/>
                </a:solidFill>
                <a:latin typeface="Times New Roman" pitchFamily="18" charset="0"/>
                <a:cs typeface="Times New Roman" pitchFamily="18" charset="0"/>
              </a:rPr>
              <a:t> Н.Е.</a:t>
            </a:r>
          </a:p>
          <a:p>
            <a:pPr>
              <a:buNone/>
            </a:pPr>
            <a:r>
              <a:rPr lang="ru-RU" sz="2000" dirty="0" smtClean="0">
                <a:solidFill>
                  <a:srgbClr val="002060"/>
                </a:solidFill>
                <a:latin typeface="Times New Roman" pitchFamily="18" charset="0"/>
                <a:cs typeface="Times New Roman" pitchFamily="18" charset="0"/>
              </a:rPr>
              <a:t>8. </a:t>
            </a:r>
            <a:r>
              <a:rPr lang="ru-RU" sz="2000" dirty="0" err="1" smtClean="0">
                <a:solidFill>
                  <a:srgbClr val="002060"/>
                </a:solidFill>
                <a:latin typeface="Times New Roman" pitchFamily="18" charset="0"/>
                <a:cs typeface="Times New Roman" pitchFamily="18" charset="0"/>
              </a:rPr>
              <a:t>Абдуалиева</a:t>
            </a:r>
            <a:r>
              <a:rPr lang="ru-RU" sz="2000" dirty="0" smtClean="0">
                <a:solidFill>
                  <a:srgbClr val="002060"/>
                </a:solidFill>
                <a:latin typeface="Times New Roman" pitchFamily="18" charset="0"/>
                <a:cs typeface="Times New Roman" pitchFamily="18" charset="0"/>
              </a:rPr>
              <a:t> А.А.</a:t>
            </a:r>
          </a:p>
          <a:p>
            <a:pPr>
              <a:buNone/>
            </a:pPr>
            <a:r>
              <a:rPr lang="ru-RU" sz="2000" dirty="0" smtClean="0">
                <a:solidFill>
                  <a:srgbClr val="002060"/>
                </a:solidFill>
                <a:latin typeface="Times New Roman" pitchFamily="18" charset="0"/>
                <a:cs typeface="Times New Roman" pitchFamily="18" charset="0"/>
              </a:rPr>
              <a:t>9. </a:t>
            </a:r>
            <a:r>
              <a:rPr lang="ru-RU" sz="2000" dirty="0" err="1" smtClean="0">
                <a:solidFill>
                  <a:srgbClr val="002060"/>
                </a:solidFill>
                <a:latin typeface="Times New Roman" pitchFamily="18" charset="0"/>
                <a:cs typeface="Times New Roman" pitchFamily="18" charset="0"/>
              </a:rPr>
              <a:t>Хасенова</a:t>
            </a:r>
            <a:r>
              <a:rPr lang="ru-RU" sz="2000" dirty="0" smtClean="0">
                <a:solidFill>
                  <a:srgbClr val="002060"/>
                </a:solidFill>
                <a:latin typeface="Times New Roman" pitchFamily="18" charset="0"/>
                <a:cs typeface="Times New Roman" pitchFamily="18" charset="0"/>
              </a:rPr>
              <a:t> Г.Ж.</a:t>
            </a:r>
          </a:p>
          <a:p>
            <a:pPr>
              <a:buNone/>
            </a:pPr>
            <a:r>
              <a:rPr lang="ru-RU" sz="2000" dirty="0" smtClean="0">
                <a:solidFill>
                  <a:srgbClr val="002060"/>
                </a:solidFill>
                <a:latin typeface="Times New Roman" pitchFamily="18" charset="0"/>
                <a:cs typeface="Times New Roman" pitchFamily="18" charset="0"/>
              </a:rPr>
              <a:t>10. </a:t>
            </a:r>
            <a:r>
              <a:rPr lang="ru-RU" sz="2000" dirty="0" err="1" smtClean="0">
                <a:solidFill>
                  <a:srgbClr val="002060"/>
                </a:solidFill>
                <a:latin typeface="Times New Roman" pitchFamily="18" charset="0"/>
                <a:cs typeface="Times New Roman" pitchFamily="18" charset="0"/>
              </a:rPr>
              <a:t>Сатмуханбетова</a:t>
            </a:r>
            <a:r>
              <a:rPr lang="ru-RU" sz="2000" dirty="0" smtClean="0">
                <a:solidFill>
                  <a:srgbClr val="002060"/>
                </a:solidFill>
                <a:latin typeface="Times New Roman" pitchFamily="18" charset="0"/>
                <a:cs typeface="Times New Roman" pitchFamily="18" charset="0"/>
              </a:rPr>
              <a:t> А.Б.</a:t>
            </a:r>
          </a:p>
          <a:p>
            <a:pPr>
              <a:buNone/>
            </a:pPr>
            <a:r>
              <a:rPr lang="ru-RU" sz="2000" dirty="0" smtClean="0">
                <a:solidFill>
                  <a:srgbClr val="002060"/>
                </a:solidFill>
                <a:latin typeface="Times New Roman" pitchFamily="18" charset="0"/>
                <a:cs typeface="Times New Roman" pitchFamily="18" charset="0"/>
              </a:rPr>
              <a:t>11. </a:t>
            </a:r>
            <a:r>
              <a:rPr lang="ru-RU" sz="2000" dirty="0" err="1" smtClean="0">
                <a:solidFill>
                  <a:srgbClr val="002060"/>
                </a:solidFill>
                <a:latin typeface="Times New Roman" pitchFamily="18" charset="0"/>
                <a:cs typeface="Times New Roman" pitchFamily="18" charset="0"/>
              </a:rPr>
              <a:t>Молдабаева</a:t>
            </a:r>
            <a:r>
              <a:rPr lang="ru-RU" sz="2000" dirty="0" smtClean="0">
                <a:solidFill>
                  <a:srgbClr val="002060"/>
                </a:solidFill>
                <a:latin typeface="Times New Roman" pitchFamily="18" charset="0"/>
                <a:cs typeface="Times New Roman" pitchFamily="18" charset="0"/>
              </a:rPr>
              <a:t> Ж.И.</a:t>
            </a:r>
          </a:p>
          <a:p>
            <a:pPr>
              <a:buNone/>
            </a:pPr>
            <a:r>
              <a:rPr lang="ru-RU" sz="2000" dirty="0" smtClean="0">
                <a:solidFill>
                  <a:srgbClr val="002060"/>
                </a:solidFill>
                <a:latin typeface="Times New Roman" pitchFamily="18" charset="0"/>
                <a:cs typeface="Times New Roman" pitchFamily="18" charset="0"/>
              </a:rPr>
              <a:t>12. </a:t>
            </a:r>
            <a:r>
              <a:rPr lang="ru-RU" sz="2000" dirty="0" err="1" smtClean="0">
                <a:solidFill>
                  <a:srgbClr val="002060"/>
                </a:solidFill>
                <a:latin typeface="Times New Roman" pitchFamily="18" charset="0"/>
                <a:cs typeface="Times New Roman" pitchFamily="18" charset="0"/>
              </a:rPr>
              <a:t>Ерманова</a:t>
            </a:r>
            <a:r>
              <a:rPr lang="ru-RU" sz="2000" dirty="0" smtClean="0">
                <a:solidFill>
                  <a:srgbClr val="002060"/>
                </a:solidFill>
                <a:latin typeface="Times New Roman" pitchFamily="18" charset="0"/>
                <a:cs typeface="Times New Roman" pitchFamily="18" charset="0"/>
              </a:rPr>
              <a:t> К.С.</a:t>
            </a:r>
          </a:p>
          <a:p>
            <a:pPr>
              <a:buNone/>
            </a:pPr>
            <a:r>
              <a:rPr lang="ru-RU" sz="2000" dirty="0" smtClean="0">
                <a:solidFill>
                  <a:srgbClr val="002060"/>
                </a:solidFill>
                <a:latin typeface="Times New Roman" pitchFamily="18" charset="0"/>
                <a:cs typeface="Times New Roman" pitchFamily="18" charset="0"/>
              </a:rPr>
              <a:t>13. </a:t>
            </a:r>
            <a:r>
              <a:rPr lang="ru-RU" sz="2000" dirty="0" err="1" smtClean="0">
                <a:solidFill>
                  <a:srgbClr val="002060"/>
                </a:solidFill>
                <a:latin typeface="Times New Roman" pitchFamily="18" charset="0"/>
                <a:cs typeface="Times New Roman" pitchFamily="18" charset="0"/>
              </a:rPr>
              <a:t>Ситебай</a:t>
            </a:r>
            <a:r>
              <a:rPr lang="ru-RU" sz="2000" dirty="0" smtClean="0">
                <a:solidFill>
                  <a:srgbClr val="002060"/>
                </a:solidFill>
                <a:latin typeface="Times New Roman" pitchFamily="18" charset="0"/>
                <a:cs typeface="Times New Roman" pitchFamily="18" charset="0"/>
              </a:rPr>
              <a:t> Г.С.</a:t>
            </a:r>
          </a:p>
          <a:p>
            <a:pPr>
              <a:buNone/>
            </a:pPr>
            <a:r>
              <a:rPr lang="ru-RU" sz="2000" dirty="0" smtClean="0">
                <a:solidFill>
                  <a:srgbClr val="002060"/>
                </a:solidFill>
                <a:latin typeface="Times New Roman" pitchFamily="18" charset="0"/>
                <a:cs typeface="Times New Roman" pitchFamily="18" charset="0"/>
              </a:rPr>
              <a:t>14. </a:t>
            </a:r>
            <a:r>
              <a:rPr lang="ru-RU" sz="2000" dirty="0" err="1" smtClean="0">
                <a:solidFill>
                  <a:srgbClr val="002060"/>
                </a:solidFill>
                <a:latin typeface="Times New Roman" pitchFamily="18" charset="0"/>
                <a:cs typeface="Times New Roman" pitchFamily="18" charset="0"/>
              </a:rPr>
              <a:t>Бисенбаева</a:t>
            </a:r>
            <a:r>
              <a:rPr lang="ru-RU" sz="2000" dirty="0" smtClean="0">
                <a:solidFill>
                  <a:srgbClr val="002060"/>
                </a:solidFill>
                <a:latin typeface="Times New Roman" pitchFamily="18" charset="0"/>
                <a:cs typeface="Times New Roman" pitchFamily="18" charset="0"/>
              </a:rPr>
              <a:t> М.Р.</a:t>
            </a:r>
          </a:p>
          <a:p>
            <a:pPr>
              <a:buNone/>
            </a:pPr>
            <a:r>
              <a:rPr lang="ru-RU" sz="2000" dirty="0" smtClean="0">
                <a:solidFill>
                  <a:srgbClr val="002060"/>
                </a:solidFill>
                <a:latin typeface="Times New Roman" pitchFamily="18" charset="0"/>
                <a:cs typeface="Times New Roman" pitchFamily="18" charset="0"/>
              </a:rPr>
              <a:t>15. </a:t>
            </a:r>
            <a:r>
              <a:rPr lang="ru-RU" sz="2000" dirty="0" err="1" smtClean="0">
                <a:solidFill>
                  <a:srgbClr val="002060"/>
                </a:solidFill>
                <a:latin typeface="Times New Roman" pitchFamily="18" charset="0"/>
                <a:cs typeface="Times New Roman" pitchFamily="18" charset="0"/>
              </a:rPr>
              <a:t>Сауанова</a:t>
            </a:r>
            <a:r>
              <a:rPr lang="ru-RU" sz="2000" dirty="0" smtClean="0">
                <a:solidFill>
                  <a:srgbClr val="002060"/>
                </a:solidFill>
                <a:latin typeface="Times New Roman" pitchFamily="18" charset="0"/>
                <a:cs typeface="Times New Roman" pitchFamily="18" charset="0"/>
              </a:rPr>
              <a:t> Г.К.</a:t>
            </a:r>
          </a:p>
          <a:p>
            <a:pPr>
              <a:buNone/>
            </a:pPr>
            <a:r>
              <a:rPr lang="ru-RU" sz="2000" dirty="0" smtClean="0">
                <a:solidFill>
                  <a:srgbClr val="002060"/>
                </a:solidFill>
                <a:latin typeface="Times New Roman" pitchFamily="18" charset="0"/>
                <a:cs typeface="Times New Roman" pitchFamily="18" charset="0"/>
              </a:rPr>
              <a:t>16. </a:t>
            </a:r>
            <a:r>
              <a:rPr lang="ru-RU" sz="2000" dirty="0" err="1" smtClean="0">
                <a:solidFill>
                  <a:srgbClr val="002060"/>
                </a:solidFill>
                <a:latin typeface="Times New Roman" pitchFamily="18" charset="0"/>
                <a:cs typeface="Times New Roman" pitchFamily="18" charset="0"/>
              </a:rPr>
              <a:t>Уразбаева</a:t>
            </a:r>
            <a:r>
              <a:rPr lang="ru-RU" sz="2000" dirty="0" smtClean="0">
                <a:solidFill>
                  <a:srgbClr val="002060"/>
                </a:solidFill>
                <a:latin typeface="Times New Roman" pitchFamily="18" charset="0"/>
                <a:cs typeface="Times New Roman" pitchFamily="18" charset="0"/>
              </a:rPr>
              <a:t> Г.Н.</a:t>
            </a:r>
          </a:p>
          <a:p>
            <a:pPr>
              <a:buNone/>
            </a:pPr>
            <a:r>
              <a:rPr lang="ru-RU" sz="2000" dirty="0" smtClean="0">
                <a:solidFill>
                  <a:srgbClr val="002060"/>
                </a:solidFill>
                <a:latin typeface="Times New Roman" pitchFamily="18" charset="0"/>
                <a:cs typeface="Times New Roman" pitchFamily="18" charset="0"/>
              </a:rPr>
              <a:t>17.Койшыбаева С.А.</a:t>
            </a:r>
            <a:endParaRPr lang="ru-RU" sz="2000" dirty="0">
              <a:solidFill>
                <a:srgbClr val="00206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57200" y="274638"/>
            <a:ext cx="7467600" cy="582594"/>
          </a:xfrm>
        </p:spPr>
        <p:txBody>
          <a:bodyPr>
            <a:normAutofit/>
          </a:bodyPr>
          <a:lstStyle/>
          <a:p>
            <a:r>
              <a:rPr lang="ru-RU" sz="2800" b="1" dirty="0" smtClean="0">
                <a:solidFill>
                  <a:srgbClr val="FF0000"/>
                </a:solidFill>
                <a:latin typeface="Times New Roman" pitchFamily="18" charset="0"/>
                <a:cs typeface="Times New Roman" pitchFamily="18" charset="0"/>
              </a:rPr>
              <a:t>Что такое </a:t>
            </a:r>
            <a:r>
              <a:rPr lang="en-US" sz="2800" b="1" dirty="0" smtClean="0">
                <a:solidFill>
                  <a:srgbClr val="FF0000"/>
                </a:solidFill>
                <a:latin typeface="Times New Roman" pitchFamily="18" charset="0"/>
                <a:cs typeface="Times New Roman" pitchFamily="18" charset="0"/>
              </a:rPr>
              <a:t>CLIL</a:t>
            </a:r>
            <a:r>
              <a:rPr lang="ru-RU" sz="2800" b="1" dirty="0" smtClean="0">
                <a:solidFill>
                  <a:srgbClr val="FF0000"/>
                </a:solidFill>
                <a:latin typeface="Times New Roman" pitchFamily="18" charset="0"/>
                <a:cs typeface="Times New Roman" pitchFamily="18" charset="0"/>
              </a:rPr>
              <a:t>?</a:t>
            </a:r>
            <a:endParaRPr lang="ru-RU" sz="2800" b="1" dirty="0">
              <a:solidFill>
                <a:srgbClr val="FF0000"/>
              </a:solidFill>
              <a:latin typeface="Times New Roman" pitchFamily="18" charset="0"/>
              <a:cs typeface="Times New Roman" pitchFamily="18" charset="0"/>
            </a:endParaRPr>
          </a:p>
        </p:txBody>
      </p:sp>
      <p:sp>
        <p:nvSpPr>
          <p:cNvPr id="5" name="Содержимое 2"/>
          <p:cNvSpPr>
            <a:spLocks noGrp="1"/>
          </p:cNvSpPr>
          <p:nvPr>
            <p:ph sz="quarter" idx="1"/>
          </p:nvPr>
        </p:nvSpPr>
        <p:spPr>
          <a:xfrm>
            <a:off x="457200" y="1357298"/>
            <a:ext cx="8401080" cy="5116654"/>
          </a:xfrm>
        </p:spPr>
        <p:txBody>
          <a:bodyPr/>
          <a:lstStyle/>
          <a:p>
            <a:pPr marL="0" indent="0">
              <a:buNone/>
            </a:pPr>
            <a:r>
              <a:rPr lang="ru-RU" dirty="0" smtClean="0">
                <a:latin typeface="Times New Roman" pitchFamily="18" charset="0"/>
                <a:cs typeface="Times New Roman" pitchFamily="18" charset="0"/>
              </a:rPr>
              <a:t>Впервые термин </a:t>
            </a:r>
            <a:r>
              <a:rPr lang="en-US" dirty="0" smtClean="0">
                <a:latin typeface="Times New Roman" pitchFamily="18" charset="0"/>
                <a:cs typeface="Times New Roman" pitchFamily="18" charset="0"/>
              </a:rPr>
              <a:t>CLIL</a:t>
            </a:r>
            <a:r>
              <a:rPr lang="ru-RU" dirty="0" smtClean="0">
                <a:latin typeface="Times New Roman" pitchFamily="18" charset="0"/>
                <a:cs typeface="Times New Roman" pitchFamily="18" charset="0"/>
              </a:rPr>
              <a:t> был введен в 1994 Дэвидом Маршем.</a:t>
            </a:r>
          </a:p>
          <a:p>
            <a:pPr marL="0" indent="0">
              <a:buNone/>
            </a:pPr>
            <a:endParaRPr lang="ru-RU"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CLIL </a:t>
            </a:r>
            <a:r>
              <a:rPr lang="ru-RU" dirty="0" smtClean="0">
                <a:latin typeface="Times New Roman" pitchFamily="18" charset="0"/>
                <a:cs typeface="Times New Roman" pitchFamily="18" charset="0"/>
              </a:rPr>
              <a:t>– это педагогический подход, в котором иностранный язык используется для преподавания и изучения как предмета, так  и языка. </a:t>
            </a:r>
            <a:endParaRPr lang="en-US" dirty="0" smtClean="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hlinkClick r:id="rId2"/>
              </a:rPr>
              <a:t>https://www.youtube.com/watch?v=LHsnKhvJ4BE</a:t>
            </a:r>
            <a:r>
              <a:rPr lang="ru-RU" sz="2800" dirty="0" smtClean="0">
                <a:latin typeface="Times New Roman" pitchFamily="18" charset="0"/>
                <a:cs typeface="Times New Roman" pitchFamily="18" charset="0"/>
              </a:rPr>
              <a:t> </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57200" y="274638"/>
            <a:ext cx="7467600" cy="654032"/>
          </a:xfrm>
        </p:spPr>
        <p:txBody>
          <a:bodyPr>
            <a:normAutofit/>
          </a:bodyPr>
          <a:lstStyle/>
          <a:p>
            <a:pPr algn="ctr"/>
            <a:r>
              <a:rPr lang="ru-RU" sz="3200" b="1" dirty="0" smtClean="0">
                <a:solidFill>
                  <a:srgbClr val="FF0000"/>
                </a:solidFill>
                <a:latin typeface="Times New Roman" pitchFamily="18" charset="0"/>
                <a:cs typeface="Times New Roman" pitchFamily="18" charset="0"/>
              </a:rPr>
              <a:t>Метод 4</a:t>
            </a:r>
            <a:r>
              <a:rPr lang="en-US" sz="3200" b="1" dirty="0" smtClean="0">
                <a:solidFill>
                  <a:srgbClr val="FF0000"/>
                </a:solidFill>
                <a:latin typeface="Times New Roman" pitchFamily="18" charset="0"/>
                <a:cs typeface="Times New Roman" pitchFamily="18" charset="0"/>
              </a:rPr>
              <a:t>C</a:t>
            </a:r>
            <a:r>
              <a:rPr lang="ru-RU" sz="3200" b="1" dirty="0" smtClean="0">
                <a:solidFill>
                  <a:srgbClr val="FF0000"/>
                </a:solidFill>
                <a:latin typeface="Times New Roman" pitchFamily="18" charset="0"/>
                <a:cs typeface="Times New Roman" pitchFamily="18" charset="0"/>
              </a:rPr>
              <a:t> в </a:t>
            </a:r>
            <a:r>
              <a:rPr lang="en-US" sz="3200" b="1" dirty="0" smtClean="0">
                <a:solidFill>
                  <a:srgbClr val="FF0000"/>
                </a:solidFill>
                <a:latin typeface="Times New Roman" pitchFamily="18" charset="0"/>
                <a:cs typeface="Times New Roman" pitchFamily="18" charset="0"/>
              </a:rPr>
              <a:t>CLIL</a:t>
            </a:r>
            <a:endParaRPr lang="ru-RU" sz="3200" dirty="0">
              <a:solidFill>
                <a:srgbClr val="FF0000"/>
              </a:solidFill>
              <a:latin typeface="Times New Roman" pitchFamily="18" charset="0"/>
              <a:cs typeface="Times New Roman" pitchFamily="18" charset="0"/>
            </a:endParaRPr>
          </a:p>
        </p:txBody>
      </p:sp>
      <p:sp>
        <p:nvSpPr>
          <p:cNvPr id="5" name="Содержимое 2"/>
          <p:cNvSpPr>
            <a:spLocks noGrp="1"/>
          </p:cNvSpPr>
          <p:nvPr>
            <p:ph sz="quarter" idx="1"/>
          </p:nvPr>
        </p:nvSpPr>
        <p:spPr>
          <a:xfrm>
            <a:off x="457200" y="1142984"/>
            <a:ext cx="7467600" cy="5330968"/>
          </a:xfrm>
        </p:spPr>
        <p:txBody>
          <a:bodyPr>
            <a:normAutofit fontScale="62500" lnSpcReduction="20000"/>
          </a:bodyPr>
          <a:lstStyle/>
          <a:p>
            <a:pPr>
              <a:buNone/>
            </a:pPr>
            <a:r>
              <a:rPr lang="ru-RU" dirty="0" smtClean="0">
                <a:latin typeface="Times New Roman" pitchFamily="18" charset="0"/>
                <a:cs typeface="Times New Roman" pitchFamily="18" charset="0"/>
              </a:rPr>
              <a:t>Существуют 4 принципа, по которым программа  </a:t>
            </a:r>
            <a:r>
              <a:rPr lang="en-US" dirty="0" smtClean="0">
                <a:latin typeface="Times New Roman" pitchFamily="18" charset="0"/>
                <a:cs typeface="Times New Roman" pitchFamily="18" charset="0"/>
              </a:rPr>
              <a:t>CLIL</a:t>
            </a:r>
            <a:r>
              <a:rPr lang="ru-RU" dirty="0" smtClean="0">
                <a:latin typeface="Times New Roman" pitchFamily="18" charset="0"/>
                <a:cs typeface="Times New Roman" pitchFamily="18" charset="0"/>
              </a:rPr>
              <a:t> может</a:t>
            </a:r>
          </a:p>
          <a:p>
            <a:pPr>
              <a:buNone/>
            </a:pPr>
            <a:r>
              <a:rPr lang="ru-RU" dirty="0" smtClean="0">
                <a:latin typeface="Times New Roman" pitchFamily="18" charset="0"/>
                <a:cs typeface="Times New Roman" pitchFamily="18" charset="0"/>
              </a:rPr>
              <a:t>быть разработана. Данный подход называется 4С, предложен</a:t>
            </a:r>
          </a:p>
          <a:p>
            <a:pPr>
              <a:buNone/>
            </a:pPr>
            <a:r>
              <a:rPr lang="ru-RU" dirty="0" smtClean="0">
                <a:latin typeface="Times New Roman" pitchFamily="18" charset="0"/>
                <a:cs typeface="Times New Roman" pitchFamily="18" charset="0"/>
              </a:rPr>
              <a:t>профессором До </a:t>
            </a:r>
            <a:r>
              <a:rPr lang="ru-RU" dirty="0" err="1" smtClean="0">
                <a:latin typeface="Times New Roman" pitchFamily="18" charset="0"/>
                <a:cs typeface="Times New Roman" pitchFamily="18" charset="0"/>
              </a:rPr>
              <a:t>Коул</a:t>
            </a:r>
            <a:r>
              <a:rPr lang="ru-RU" dirty="0" smtClean="0">
                <a:latin typeface="Times New Roman" pitchFamily="18" charset="0"/>
                <a:cs typeface="Times New Roman" pitchFamily="18" charset="0"/>
              </a:rPr>
              <a:t> (2006).</a:t>
            </a:r>
          </a:p>
          <a:p>
            <a:pPr>
              <a:buFont typeface="Wingdings" pitchFamily="2" charset="2"/>
              <a:buChar char="v"/>
            </a:pPr>
            <a:r>
              <a:rPr lang="en-US" dirty="0" smtClean="0">
                <a:solidFill>
                  <a:srgbClr val="7030A0"/>
                </a:solidFill>
                <a:latin typeface="Times New Roman" pitchFamily="18" charset="0"/>
                <a:cs typeface="Times New Roman" pitchFamily="18" charset="0"/>
              </a:rPr>
              <a:t>CONTENT</a:t>
            </a:r>
            <a:r>
              <a:rPr lang="ru-RU" dirty="0" smtClean="0">
                <a:solidFill>
                  <a:srgbClr val="7030A0"/>
                </a:solidFill>
                <a:latin typeface="Times New Roman" pitchFamily="18" charset="0"/>
                <a:cs typeface="Times New Roman" pitchFamily="18" charset="0"/>
              </a:rPr>
              <a:t> (содержание) </a:t>
            </a:r>
            <a:r>
              <a:rPr lang="ru-RU" dirty="0" smtClean="0">
                <a:latin typeface="Times New Roman" pitchFamily="18" charset="0"/>
                <a:cs typeface="Times New Roman" pitchFamily="18" charset="0"/>
              </a:rPr>
              <a:t>– в центре обучающего процесса должно быть хорошее содержание и развитие знаний, умений, навыков предметной области</a:t>
            </a:r>
          </a:p>
          <a:p>
            <a:pPr>
              <a:buFont typeface="Wingdings" pitchFamily="2" charset="2"/>
              <a:buChar char="v"/>
            </a:pPr>
            <a:r>
              <a:rPr lang="ru-RU" dirty="0" smtClean="0">
                <a:solidFill>
                  <a:srgbClr val="7030A0"/>
                </a:solidFill>
                <a:latin typeface="Times New Roman" pitchFamily="18" charset="0"/>
                <a:cs typeface="Times New Roman" pitchFamily="18" charset="0"/>
              </a:rPr>
              <a:t>COMMUNICATION (коммуникация) </a:t>
            </a:r>
            <a:r>
              <a:rPr lang="ru-RU" dirty="0" smtClean="0">
                <a:latin typeface="Times New Roman" pitchFamily="18" charset="0"/>
                <a:cs typeface="Times New Roman" pitchFamily="18" charset="0"/>
              </a:rPr>
              <a:t>- пользоваться иностранным языком при обучении, при этом изучая как им пользоваться. Язык используется как инструмент для общения и обучения. При планировании, необходимо принимать во внимание три разных типа языка:</a:t>
            </a:r>
          </a:p>
          <a:p>
            <a:pPr>
              <a:buNone/>
            </a:pPr>
            <a:r>
              <a:rPr lang="ru-RU" dirty="0" smtClean="0">
                <a:latin typeface="Times New Roman" pitchFamily="18" charset="0"/>
                <a:cs typeface="Times New Roman" pitchFamily="18" charset="0"/>
              </a:rPr>
              <a:t>      Язык обучения: Языковые навыки, необходимые учащимся для того, чтобы овладеть тематическими понятиями и навыками:</a:t>
            </a:r>
          </a:p>
          <a:p>
            <a:pPr marL="0" indent="0">
              <a:buNone/>
            </a:pPr>
            <a:r>
              <a:rPr lang="ru-RU" dirty="0" smtClean="0">
                <a:latin typeface="Times New Roman" pitchFamily="18" charset="0"/>
                <a:cs typeface="Times New Roman" pitchFamily="18" charset="0"/>
              </a:rPr>
              <a:t>• </a:t>
            </a:r>
            <a:r>
              <a:rPr lang="ru-RU" dirty="0" smtClean="0">
                <a:solidFill>
                  <a:srgbClr val="FF0000"/>
                </a:solidFill>
                <a:latin typeface="Times New Roman" pitchFamily="18" charset="0"/>
                <a:cs typeface="Times New Roman" pitchFamily="18" charset="0"/>
              </a:rPr>
              <a:t>Ключевые слова</a:t>
            </a:r>
            <a:r>
              <a:rPr lang="ru-RU" dirty="0" smtClean="0">
                <a:latin typeface="Times New Roman" pitchFamily="18" charset="0"/>
                <a:cs typeface="Times New Roman" pitchFamily="18" charset="0"/>
              </a:rPr>
              <a:t>, связанные с темой термины и понятия </a:t>
            </a:r>
          </a:p>
          <a:p>
            <a:pPr marL="0" indent="0">
              <a:buNone/>
            </a:pPr>
            <a:r>
              <a:rPr lang="ru-RU" dirty="0" smtClean="0">
                <a:latin typeface="Times New Roman" pitchFamily="18" charset="0"/>
                <a:cs typeface="Times New Roman" pitchFamily="18" charset="0"/>
              </a:rPr>
              <a:t>• </a:t>
            </a:r>
            <a:r>
              <a:rPr lang="ru-RU" dirty="0" smtClean="0">
                <a:solidFill>
                  <a:srgbClr val="FF0000"/>
                </a:solidFill>
                <a:latin typeface="Times New Roman" pitchFamily="18" charset="0"/>
                <a:cs typeface="Times New Roman" pitchFamily="18" charset="0"/>
              </a:rPr>
              <a:t>Грамматические структуры</a:t>
            </a:r>
            <a:r>
              <a:rPr lang="ru-RU" dirty="0" smtClean="0">
                <a:latin typeface="Times New Roman" pitchFamily="18" charset="0"/>
                <a:cs typeface="Times New Roman" pitchFamily="18" charset="0"/>
              </a:rPr>
              <a:t>, позволяющие употреблять этот словарный запас </a:t>
            </a:r>
          </a:p>
          <a:p>
            <a:pPr marL="0" indent="0">
              <a:buNone/>
            </a:pPr>
            <a:r>
              <a:rPr lang="ru-RU" dirty="0" smtClean="0">
                <a:latin typeface="Times New Roman" pitchFamily="18" charset="0"/>
                <a:cs typeface="Times New Roman" pitchFamily="18" charset="0"/>
              </a:rPr>
              <a:t>• </a:t>
            </a:r>
            <a:r>
              <a:rPr lang="ru-RU" dirty="0" smtClean="0">
                <a:solidFill>
                  <a:srgbClr val="FF0000"/>
                </a:solidFill>
                <a:latin typeface="Times New Roman" pitchFamily="18" charset="0"/>
                <a:cs typeface="Times New Roman" pitchFamily="18" charset="0"/>
              </a:rPr>
              <a:t>Язык самовыражения: </a:t>
            </a:r>
            <a:r>
              <a:rPr lang="ru-RU" dirty="0" smtClean="0">
                <a:latin typeface="Times New Roman" pitchFamily="18" charset="0"/>
                <a:cs typeface="Times New Roman" pitchFamily="18" charset="0"/>
              </a:rPr>
              <a:t>выражение своего мнения, описание явления, составление определения и </a:t>
            </a:r>
            <a:r>
              <a:rPr lang="ru-RU" dirty="0" err="1" smtClean="0">
                <a:latin typeface="Times New Roman" pitchFamily="18" charset="0"/>
                <a:cs typeface="Times New Roman" pitchFamily="18" charset="0"/>
              </a:rPr>
              <a:t>т.д</a:t>
            </a:r>
            <a:endParaRPr lang="ru-RU"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sz="quarter" idx="1"/>
          </p:nvPr>
        </p:nvSpPr>
        <p:spPr>
          <a:xfrm>
            <a:off x="457200" y="428604"/>
            <a:ext cx="7467600" cy="6045348"/>
          </a:xfrm>
        </p:spPr>
        <p:txBody>
          <a:bodyPr>
            <a:normAutofit fontScale="92500" lnSpcReduction="10000"/>
          </a:bodyPr>
          <a:lstStyle/>
          <a:p>
            <a:pPr algn="just">
              <a:buFont typeface="Wingdings" pitchFamily="2" charset="2"/>
              <a:buChar char="v"/>
            </a:pPr>
            <a:r>
              <a:rPr lang="ru-RU" sz="2800" dirty="0" smtClean="0">
                <a:solidFill>
                  <a:srgbClr val="7030A0"/>
                </a:solidFill>
                <a:latin typeface="Times New Roman" pitchFamily="18" charset="0"/>
                <a:cs typeface="Times New Roman" pitchFamily="18" charset="0"/>
              </a:rPr>
              <a:t>СOGNITION (Познание) </a:t>
            </a:r>
            <a:r>
              <a:rPr lang="ru-RU" sz="2800" dirty="0" smtClean="0">
                <a:latin typeface="Times New Roman" pitchFamily="18" charset="0"/>
                <a:cs typeface="Times New Roman" pitchFamily="18" charset="0"/>
              </a:rPr>
              <a:t>- развитие познавательных и мыслительных способностей, которые формируют общее представление. </a:t>
            </a:r>
            <a:r>
              <a:rPr lang="en-US" sz="2800" dirty="0" smtClean="0">
                <a:latin typeface="Times New Roman" pitchFamily="18" charset="0"/>
                <a:cs typeface="Times New Roman" pitchFamily="18" charset="0"/>
              </a:rPr>
              <a:t>CLIL </a:t>
            </a:r>
            <a:r>
              <a:rPr lang="ru-RU" sz="2800" dirty="0" smtClean="0">
                <a:latin typeface="Times New Roman" pitchFamily="18" charset="0"/>
                <a:cs typeface="Times New Roman" pitchFamily="18" charset="0"/>
              </a:rPr>
              <a:t>не означает перенос знаний от эксперта к новичку, </a:t>
            </a:r>
            <a:r>
              <a:rPr lang="en-US" sz="2800" dirty="0" smtClean="0">
                <a:latin typeface="Times New Roman" pitchFamily="18" charset="0"/>
                <a:cs typeface="Times New Roman" pitchFamily="18" charset="0"/>
              </a:rPr>
              <a:t>CLIL</a:t>
            </a:r>
            <a:r>
              <a:rPr lang="ru-RU" sz="2800" dirty="0" smtClean="0">
                <a:latin typeface="Times New Roman" pitchFamily="18" charset="0"/>
                <a:cs typeface="Times New Roman" pitchFamily="18" charset="0"/>
              </a:rPr>
              <a:t>  - это предоставление возможности каждому студенту построить свое собственное понимание. Чтобы </a:t>
            </a:r>
            <a:r>
              <a:rPr lang="en-US" sz="2800" dirty="0" smtClean="0">
                <a:latin typeface="Times New Roman" pitchFamily="18" charset="0"/>
                <a:cs typeface="Times New Roman" pitchFamily="18" charset="0"/>
              </a:rPr>
              <a:t>CLIL</a:t>
            </a:r>
            <a:r>
              <a:rPr lang="ru-RU" sz="2800" dirty="0" smtClean="0">
                <a:latin typeface="Times New Roman" pitchFamily="18" charset="0"/>
                <a:cs typeface="Times New Roman" pitchFamily="18" charset="0"/>
              </a:rPr>
              <a:t> был успешен, он должен провоцировать студентов на создание новых знаний и развитие новых навыков через рефлексию и вовлечение в мыслительный процесс. </a:t>
            </a:r>
          </a:p>
          <a:p>
            <a:pPr algn="just">
              <a:buFont typeface="Wingdings" pitchFamily="2" charset="2"/>
              <a:buChar char="v"/>
            </a:pPr>
            <a:r>
              <a:rPr lang="ru-RU" sz="2800" dirty="0" smtClean="0">
                <a:solidFill>
                  <a:srgbClr val="7030A0"/>
                </a:solidFill>
                <a:latin typeface="Times New Roman" pitchFamily="18" charset="0"/>
                <a:cs typeface="Times New Roman" pitchFamily="18" charset="0"/>
              </a:rPr>
              <a:t>CULTURE (Культура)- </a:t>
            </a:r>
            <a:r>
              <a:rPr lang="ru-RU" sz="2800" dirty="0" smtClean="0">
                <a:latin typeface="Times New Roman" pitchFamily="18" charset="0"/>
                <a:cs typeface="Times New Roman" pitchFamily="18" charset="0"/>
              </a:rPr>
              <a:t>представление себя как часть культуры, а так же осознание существования альтернативных культур. Сюда входят </a:t>
            </a:r>
            <a:r>
              <a:rPr lang="ru-RU" sz="2800" dirty="0" err="1" smtClean="0">
                <a:latin typeface="Times New Roman" pitchFamily="18" charset="0"/>
                <a:cs typeface="Times New Roman" pitchFamily="18" charset="0"/>
              </a:rPr>
              <a:t>межпредметные</a:t>
            </a:r>
            <a:r>
              <a:rPr lang="ru-RU" sz="2800" dirty="0" smtClean="0">
                <a:latin typeface="Times New Roman" pitchFamily="18" charset="0"/>
                <a:cs typeface="Times New Roman" pitchFamily="18" charset="0"/>
              </a:rPr>
              <a:t> связи и воспитание гражданства.</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57200" y="274638"/>
            <a:ext cx="7467600" cy="582594"/>
          </a:xfrm>
        </p:spPr>
        <p:txBody>
          <a:bodyPr>
            <a:normAutofit/>
          </a:bodyPr>
          <a:lstStyle/>
          <a:p>
            <a:pPr algn="ctr"/>
            <a:r>
              <a:rPr lang="ru-RU" sz="3200" b="1" dirty="0" smtClean="0">
                <a:solidFill>
                  <a:srgbClr val="FF0000"/>
                </a:solidFill>
                <a:latin typeface="Times New Roman" pitchFamily="18" charset="0"/>
                <a:cs typeface="Times New Roman" pitchFamily="18" charset="0"/>
              </a:rPr>
              <a:t>Групповая работа</a:t>
            </a:r>
            <a:endParaRPr lang="ru-RU" sz="3200" dirty="0">
              <a:latin typeface="Times New Roman" pitchFamily="18" charset="0"/>
              <a:cs typeface="Times New Roman" pitchFamily="18" charset="0"/>
            </a:endParaRPr>
          </a:p>
        </p:txBody>
      </p:sp>
      <p:sp>
        <p:nvSpPr>
          <p:cNvPr id="5" name="Содержимое 2"/>
          <p:cNvSpPr>
            <a:spLocks noGrp="1"/>
          </p:cNvSpPr>
          <p:nvPr>
            <p:ph sz="quarter" idx="1"/>
          </p:nvPr>
        </p:nvSpPr>
        <p:spPr>
          <a:xfrm>
            <a:off x="457200" y="1142984"/>
            <a:ext cx="7467600" cy="4929222"/>
          </a:xfrm>
        </p:spPr>
        <p:txBody>
          <a:bodyPr>
            <a:normAutofit lnSpcReduction="10000"/>
          </a:bodyPr>
          <a:lstStyle/>
          <a:p>
            <a:pPr marL="0" indent="0">
              <a:buNone/>
            </a:pPr>
            <a:r>
              <a:rPr lang="ru-RU" dirty="0" smtClean="0">
                <a:latin typeface="Times New Roman" pitchFamily="18" charset="0"/>
                <a:cs typeface="Times New Roman" pitchFamily="18" charset="0"/>
              </a:rPr>
              <a:t>Каждая группа объясняет один вид </a:t>
            </a:r>
            <a:r>
              <a:rPr lang="ru-RU" dirty="0" err="1" smtClean="0">
                <a:latin typeface="Times New Roman" pitchFamily="18" charset="0"/>
                <a:cs typeface="Times New Roman" pitchFamily="18" charset="0"/>
              </a:rPr>
              <a:t>активити</a:t>
            </a:r>
            <a:r>
              <a:rPr lang="ru-RU" dirty="0" smtClean="0">
                <a:latin typeface="Times New Roman" pitchFamily="18" charset="0"/>
                <a:cs typeface="Times New Roman" pitchFamily="18" charset="0"/>
              </a:rPr>
              <a:t> через призму своего предмета</a:t>
            </a:r>
          </a:p>
          <a:p>
            <a:pPr>
              <a:buFont typeface="Wingdings" pitchFamily="2" charset="2"/>
              <a:buChar char="ü"/>
            </a:pPr>
            <a:r>
              <a:rPr lang="en-US" dirty="0" smtClean="0">
                <a:solidFill>
                  <a:srgbClr val="0070C0"/>
                </a:solidFill>
                <a:latin typeface="Times New Roman" pitchFamily="18" charset="0"/>
                <a:cs typeface="Times New Roman" pitchFamily="18" charset="0"/>
              </a:rPr>
              <a:t>Information gap activity</a:t>
            </a:r>
          </a:p>
          <a:p>
            <a:pPr>
              <a:buFont typeface="Wingdings" pitchFamily="2" charset="2"/>
              <a:buChar char="ü"/>
            </a:pPr>
            <a:r>
              <a:rPr lang="en-US" dirty="0" smtClean="0">
                <a:solidFill>
                  <a:srgbClr val="0070C0"/>
                </a:solidFill>
                <a:latin typeface="Times New Roman" pitchFamily="18" charset="0"/>
                <a:cs typeface="Times New Roman" pitchFamily="18" charset="0"/>
              </a:rPr>
              <a:t>Skimming and scanning</a:t>
            </a:r>
          </a:p>
          <a:p>
            <a:pPr>
              <a:buFont typeface="Wingdings" pitchFamily="2" charset="2"/>
              <a:buChar char="ü"/>
            </a:pPr>
            <a:r>
              <a:rPr lang="en-US" dirty="0" smtClean="0">
                <a:solidFill>
                  <a:srgbClr val="0070C0"/>
                </a:solidFill>
                <a:latin typeface="Times New Roman" pitchFamily="18" charset="0"/>
                <a:cs typeface="Times New Roman" pitchFamily="18" charset="0"/>
              </a:rPr>
              <a:t>Running dictation</a:t>
            </a:r>
          </a:p>
          <a:p>
            <a:pPr>
              <a:buFont typeface="Wingdings" pitchFamily="2" charset="2"/>
              <a:buChar char="ü"/>
            </a:pPr>
            <a:r>
              <a:rPr lang="en-US" dirty="0" smtClean="0">
                <a:solidFill>
                  <a:srgbClr val="0070C0"/>
                </a:solidFill>
                <a:latin typeface="Times New Roman" pitchFamily="18" charset="0"/>
                <a:cs typeface="Times New Roman" pitchFamily="18" charset="0"/>
              </a:rPr>
              <a:t>Activities for vocabulary practice</a:t>
            </a:r>
          </a:p>
          <a:p>
            <a:pPr>
              <a:buFont typeface="Wingdings" pitchFamily="2" charset="2"/>
              <a:buChar char="ü"/>
            </a:pPr>
            <a:r>
              <a:rPr lang="en-US" dirty="0" smtClean="0">
                <a:solidFill>
                  <a:srgbClr val="0070C0"/>
                </a:solidFill>
                <a:latin typeface="Times New Roman" pitchFamily="18" charset="0"/>
                <a:cs typeface="Times New Roman" pitchFamily="18" charset="0"/>
              </a:rPr>
              <a:t>Question loop activity </a:t>
            </a:r>
            <a:endParaRPr lang="ru-RU" dirty="0" smtClean="0">
              <a:solidFill>
                <a:srgbClr val="0070C0"/>
              </a:solidFill>
              <a:latin typeface="Times New Roman" pitchFamily="18" charset="0"/>
              <a:cs typeface="Times New Roman" pitchFamily="18" charset="0"/>
            </a:endParaRPr>
          </a:p>
          <a:p>
            <a:pPr>
              <a:buFont typeface="Wingdings" pitchFamily="2" charset="2"/>
              <a:buChar char="ü"/>
            </a:pPr>
            <a:r>
              <a:rPr lang="en-US" dirty="0" smtClean="0">
                <a:solidFill>
                  <a:srgbClr val="0070C0"/>
                </a:solidFill>
                <a:latin typeface="Times New Roman" pitchFamily="18" charset="0"/>
                <a:cs typeface="Times New Roman" pitchFamily="18" charset="0"/>
              </a:rPr>
              <a:t>True/False</a:t>
            </a:r>
          </a:p>
          <a:p>
            <a:pPr>
              <a:buFont typeface="Wingdings" pitchFamily="2" charset="2"/>
              <a:buChar char="ü"/>
            </a:pPr>
            <a:r>
              <a:rPr lang="en-US" dirty="0" smtClean="0">
                <a:solidFill>
                  <a:srgbClr val="0070C0"/>
                </a:solidFill>
                <a:latin typeface="Times New Roman" pitchFamily="18" charset="0"/>
                <a:cs typeface="Times New Roman" pitchFamily="18" charset="0"/>
              </a:rPr>
              <a:t>Jigsaw reading</a:t>
            </a: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57200" y="274638"/>
            <a:ext cx="7467600" cy="439718"/>
          </a:xfrm>
        </p:spPr>
        <p:txBody>
          <a:bodyPr>
            <a:noAutofit/>
          </a:bodyPr>
          <a:lstStyle/>
          <a:p>
            <a:pPr algn="ctr"/>
            <a:r>
              <a:rPr lang="ru-RU" sz="2800" b="1" dirty="0" smtClean="0">
                <a:solidFill>
                  <a:srgbClr val="FF0000"/>
                </a:solidFill>
                <a:latin typeface="Times New Roman" pitchFamily="18" charset="0"/>
                <a:cs typeface="Times New Roman" pitchFamily="18" charset="0"/>
              </a:rPr>
              <a:t>Что такое </a:t>
            </a:r>
            <a:r>
              <a:rPr lang="en-US" sz="2800" b="1" dirty="0" smtClean="0">
                <a:solidFill>
                  <a:srgbClr val="FF0000"/>
                </a:solidFill>
                <a:latin typeface="Times New Roman" pitchFamily="18" charset="0"/>
                <a:cs typeface="Times New Roman" pitchFamily="18" charset="0"/>
              </a:rPr>
              <a:t>input?</a:t>
            </a:r>
            <a:endParaRPr lang="ru-RU" sz="2800" b="1" dirty="0">
              <a:solidFill>
                <a:srgbClr val="FF0000"/>
              </a:solidFill>
              <a:latin typeface="Times New Roman" pitchFamily="18" charset="0"/>
              <a:cs typeface="Times New Roman" pitchFamily="18" charset="0"/>
            </a:endParaRPr>
          </a:p>
        </p:txBody>
      </p:sp>
      <p:sp>
        <p:nvSpPr>
          <p:cNvPr id="5" name="Содержимое 2"/>
          <p:cNvSpPr>
            <a:spLocks noGrp="1"/>
          </p:cNvSpPr>
          <p:nvPr>
            <p:ph sz="quarter" idx="1"/>
          </p:nvPr>
        </p:nvSpPr>
        <p:spPr>
          <a:xfrm>
            <a:off x="457200" y="1071546"/>
            <a:ext cx="7901014" cy="5402406"/>
          </a:xfrm>
        </p:spPr>
        <p:txBody>
          <a:bodyPr>
            <a:normAutofit fontScale="77500" lnSpcReduction="20000"/>
          </a:bodyPr>
          <a:lstStyle/>
          <a:p>
            <a:pPr algn="just">
              <a:buFont typeface="Wingdings" pitchFamily="2" charset="2"/>
              <a:buChar char="ü"/>
            </a:pPr>
            <a:r>
              <a:rPr lang="en-US" b="1" dirty="0" smtClean="0">
                <a:solidFill>
                  <a:srgbClr val="FF0000"/>
                </a:solidFill>
                <a:latin typeface="Times New Roman" pitchFamily="18" charset="0"/>
                <a:cs typeface="Times New Roman" pitchFamily="18" charset="0"/>
              </a:rPr>
              <a:t>Input</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на уроке можно определить как </a:t>
            </a:r>
            <a:r>
              <a:rPr lang="en-US" dirty="0" smtClean="0">
                <a:solidFill>
                  <a:srgbClr val="FF0000"/>
                </a:solidFill>
                <a:latin typeface="Times New Roman" pitchFamily="18" charset="0"/>
                <a:cs typeface="Times New Roman" pitchFamily="18" charset="0"/>
              </a:rPr>
              <a:t>‘</a:t>
            </a:r>
            <a:r>
              <a:rPr lang="ru-RU" b="1" dirty="0" smtClean="0">
                <a:solidFill>
                  <a:srgbClr val="FF0000"/>
                </a:solidFill>
                <a:latin typeface="Times New Roman" pitchFamily="18" charset="0"/>
                <a:cs typeface="Times New Roman" pitchFamily="18" charset="0"/>
              </a:rPr>
              <a:t>информация</a:t>
            </a:r>
            <a:r>
              <a:rPr lang="ru-RU" dirty="0" smtClean="0">
                <a:solidFill>
                  <a:srgbClr val="FF0000"/>
                </a:solidFill>
                <a:latin typeface="Times New Roman" pitchFamily="18" charset="0"/>
                <a:cs typeface="Times New Roman" pitchFamily="18" charset="0"/>
              </a:rPr>
              <a:t>,</a:t>
            </a:r>
            <a:r>
              <a:rPr lang="ru-RU" dirty="0" smtClean="0">
                <a:latin typeface="Times New Roman" pitchFamily="18" charset="0"/>
                <a:cs typeface="Times New Roman" pitchFamily="18" charset="0"/>
              </a:rPr>
              <a:t> используемая, чтобы </a:t>
            </a:r>
            <a:r>
              <a:rPr lang="ru-RU" b="1" dirty="0" smtClean="0">
                <a:solidFill>
                  <a:srgbClr val="FF0000"/>
                </a:solidFill>
                <a:latin typeface="Times New Roman" pitchFamily="18" charset="0"/>
                <a:cs typeface="Times New Roman" pitchFamily="18" charset="0"/>
              </a:rPr>
              <a:t>помочь</a:t>
            </a:r>
            <a:r>
              <a:rPr lang="ru-RU" dirty="0" smtClean="0">
                <a:latin typeface="Times New Roman" pitchFamily="18" charset="0"/>
                <a:cs typeface="Times New Roman" pitchFamily="18" charset="0"/>
              </a:rPr>
              <a:t> студентам понять идеи и </a:t>
            </a:r>
            <a:r>
              <a:rPr lang="ru-RU" b="1" dirty="0" smtClean="0">
                <a:solidFill>
                  <a:srgbClr val="FF0000"/>
                </a:solidFill>
                <a:latin typeface="Times New Roman" pitchFamily="18" charset="0"/>
                <a:cs typeface="Times New Roman" pitchFamily="18" charset="0"/>
              </a:rPr>
              <a:t>осмыслить </a:t>
            </a:r>
            <a:r>
              <a:rPr lang="ru-RU" dirty="0" smtClean="0">
                <a:latin typeface="Times New Roman" pitchFamily="18" charset="0"/>
                <a:cs typeface="Times New Roman" pitchFamily="18" charset="0"/>
              </a:rPr>
              <a:t>значение. </a:t>
            </a:r>
          </a:p>
          <a:p>
            <a:pPr algn="just">
              <a:buFont typeface="Wingdings" pitchFamily="2" charset="2"/>
              <a:buChar char="ü"/>
            </a:pPr>
            <a:r>
              <a:rPr lang="en-US" dirty="0" smtClean="0">
                <a:latin typeface="Times New Roman" pitchFamily="18" charset="0"/>
                <a:cs typeface="Times New Roman" pitchFamily="18" charset="0"/>
              </a:rPr>
              <a:t>Input</a:t>
            </a:r>
            <a:r>
              <a:rPr lang="ru-RU" dirty="0" smtClean="0">
                <a:latin typeface="Times New Roman" pitchFamily="18" charset="0"/>
                <a:cs typeface="Times New Roman" pitchFamily="18" charset="0"/>
              </a:rPr>
              <a:t> – это основа каждого урока и может быть как лингвистическим, так и нелингвистическим. Он может состоять из видео или текста в книге, или может быть графиком или фотографией. В то время как лингвистический </a:t>
            </a:r>
            <a:r>
              <a:rPr lang="en-US" dirty="0" smtClean="0">
                <a:latin typeface="Times New Roman" pitchFamily="18" charset="0"/>
                <a:cs typeface="Times New Roman" pitchFamily="18" charset="0"/>
              </a:rPr>
              <a:t>input </a:t>
            </a:r>
            <a:r>
              <a:rPr lang="kk-KZ" dirty="0" smtClean="0">
                <a:latin typeface="Times New Roman" pitchFamily="18" charset="0"/>
                <a:cs typeface="Times New Roman" pitchFamily="18" charset="0"/>
              </a:rPr>
              <a:t>основан на языке </a:t>
            </a:r>
            <a:r>
              <a:rPr lang="ru-RU"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например, текст), нелингвистический </a:t>
            </a:r>
            <a:r>
              <a:rPr lang="en-US" dirty="0" smtClean="0">
                <a:latin typeface="Times New Roman" pitchFamily="18" charset="0"/>
                <a:cs typeface="Times New Roman" pitchFamily="18" charset="0"/>
              </a:rPr>
              <a:t>input</a:t>
            </a:r>
            <a:r>
              <a:rPr lang="ru-RU" dirty="0" smtClean="0">
                <a:latin typeface="Times New Roman" pitchFamily="18" charset="0"/>
                <a:cs typeface="Times New Roman" pitchFamily="18" charset="0"/>
              </a:rPr>
              <a:t> может представлять собой какую-либо модель,</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картинку или героя из мультика, и </a:t>
            </a:r>
            <a:r>
              <a:rPr lang="ru-RU" dirty="0" err="1" smtClean="0">
                <a:latin typeface="Times New Roman" pitchFamily="18" charset="0"/>
                <a:cs typeface="Times New Roman" pitchFamily="18" charset="0"/>
              </a:rPr>
              <a:t>т.д</a:t>
            </a:r>
            <a:r>
              <a:rPr lang="ru-RU" dirty="0" smtClean="0">
                <a:latin typeface="Times New Roman" pitchFamily="18" charset="0"/>
                <a:cs typeface="Times New Roman" pitchFamily="18" charset="0"/>
              </a:rPr>
              <a:t>, то есть все, что не основано на языке.</a:t>
            </a:r>
          </a:p>
          <a:p>
            <a:pPr algn="just">
              <a:buFont typeface="Wingdings" pitchFamily="2" charset="2"/>
              <a:buChar char="ü"/>
            </a:pPr>
            <a:r>
              <a:rPr lang="ru-RU" dirty="0" smtClean="0">
                <a:latin typeface="Times New Roman" pitchFamily="18" charset="0"/>
                <a:cs typeface="Times New Roman" pitchFamily="18" charset="0"/>
              </a:rPr>
              <a:t>Наши студенты слушают, смотрят, читают </a:t>
            </a:r>
            <a:r>
              <a:rPr lang="en-US" dirty="0" smtClean="0">
                <a:latin typeface="Times New Roman" pitchFamily="18" charset="0"/>
                <a:cs typeface="Times New Roman" pitchFamily="18" charset="0"/>
              </a:rPr>
              <a:t>input; </a:t>
            </a:r>
            <a:r>
              <a:rPr lang="ru-RU" dirty="0" smtClean="0">
                <a:latin typeface="Times New Roman" pitchFamily="18" charset="0"/>
                <a:cs typeface="Times New Roman" pitchFamily="18" charset="0"/>
              </a:rPr>
              <a:t>они получают информацию из </a:t>
            </a:r>
            <a:r>
              <a:rPr lang="en-US" dirty="0" smtClean="0">
                <a:latin typeface="Times New Roman" pitchFamily="18" charset="0"/>
                <a:cs typeface="Times New Roman" pitchFamily="18" charset="0"/>
              </a:rPr>
              <a:t>input, </a:t>
            </a:r>
            <a:r>
              <a:rPr lang="ru-RU" dirty="0" smtClean="0">
                <a:latin typeface="Times New Roman" pitchFamily="18" charset="0"/>
                <a:cs typeface="Times New Roman" pitchFamily="18" charset="0"/>
              </a:rPr>
              <a:t>которую они могут использовать, чтобы понять тему, выполнить задание или </a:t>
            </a:r>
            <a:r>
              <a:rPr lang="ru-RU" dirty="0" err="1" smtClean="0">
                <a:latin typeface="Times New Roman" pitchFamily="18" charset="0"/>
                <a:cs typeface="Times New Roman" pitchFamily="18" charset="0"/>
              </a:rPr>
              <a:t>активити</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71670" y="500042"/>
            <a:ext cx="4572000"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r>
              <a:rPr lang="ru-RU" dirty="0" smtClean="0"/>
              <a:t>Преподаватели  могут помочь студентам проработать </a:t>
            </a:r>
            <a:r>
              <a:rPr lang="en-US" dirty="0" smtClean="0"/>
              <a:t>input </a:t>
            </a:r>
            <a:r>
              <a:rPr lang="ru-RU" dirty="0" smtClean="0"/>
              <a:t>через</a:t>
            </a:r>
          </a:p>
        </p:txBody>
      </p:sp>
      <p:cxnSp>
        <p:nvCxnSpPr>
          <p:cNvPr id="5" name="Прямая со стрелкой 4"/>
          <p:cNvCxnSpPr/>
          <p:nvPr/>
        </p:nvCxnSpPr>
        <p:spPr>
          <a:xfrm rot="5400000">
            <a:off x="3410845" y="2661329"/>
            <a:ext cx="189368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p:nvPr/>
        </p:nvCxnSpPr>
        <p:spPr>
          <a:xfrm rot="5400000">
            <a:off x="2178827" y="1750207"/>
            <a:ext cx="785818"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rot="16200000" flipH="1">
            <a:off x="5643570" y="1785926"/>
            <a:ext cx="85725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a:off x="214282" y="2714620"/>
            <a:ext cx="2664296" cy="10081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ru-RU" dirty="0" smtClean="0">
                <a:solidFill>
                  <a:srgbClr val="0070C0"/>
                </a:solidFill>
                <a:latin typeface="Times New Roman" pitchFamily="18" charset="0"/>
                <a:cs typeface="Times New Roman" pitchFamily="18" charset="0"/>
              </a:rPr>
              <a:t>Работу с </a:t>
            </a:r>
            <a:r>
              <a:rPr lang="ru-RU" dirty="0" err="1" smtClean="0">
                <a:solidFill>
                  <a:srgbClr val="0070C0"/>
                </a:solidFill>
                <a:latin typeface="Times New Roman" pitchFamily="18" charset="0"/>
                <a:cs typeface="Times New Roman" pitchFamily="18" charset="0"/>
              </a:rPr>
              <a:t>вокабуляром</a:t>
            </a:r>
            <a:r>
              <a:rPr lang="ru-RU" dirty="0" smtClean="0">
                <a:solidFill>
                  <a:srgbClr val="0070C0"/>
                </a:solidFill>
                <a:latin typeface="Times New Roman" pitchFamily="18" charset="0"/>
                <a:cs typeface="Times New Roman" pitchFamily="18" charset="0"/>
              </a:rPr>
              <a:t> (словами)</a:t>
            </a:r>
            <a:endParaRPr lang="ru-RU" dirty="0">
              <a:solidFill>
                <a:srgbClr val="0070C0"/>
              </a:solidFill>
              <a:latin typeface="Times New Roman" pitchFamily="18" charset="0"/>
              <a:cs typeface="Times New Roman" pitchFamily="18" charset="0"/>
            </a:endParaRPr>
          </a:p>
        </p:txBody>
      </p:sp>
      <p:sp>
        <p:nvSpPr>
          <p:cNvPr id="13" name="Прямоугольник 12"/>
          <p:cNvSpPr/>
          <p:nvPr/>
        </p:nvSpPr>
        <p:spPr>
          <a:xfrm>
            <a:off x="3143240" y="4214818"/>
            <a:ext cx="2664296" cy="10081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ru-RU" dirty="0">
                <a:solidFill>
                  <a:srgbClr val="0070C0"/>
                </a:solidFill>
                <a:latin typeface="Times New Roman" pitchFamily="18" charset="0"/>
                <a:cs typeface="Times New Roman" pitchFamily="18" charset="0"/>
              </a:rPr>
              <a:t>с</a:t>
            </a:r>
            <a:r>
              <a:rPr lang="ru-RU" dirty="0" smtClean="0">
                <a:solidFill>
                  <a:srgbClr val="0070C0"/>
                </a:solidFill>
                <a:latin typeface="Times New Roman" pitchFamily="18" charset="0"/>
                <a:cs typeface="Times New Roman" pitchFamily="18" charset="0"/>
              </a:rPr>
              <a:t>тратегии чтения</a:t>
            </a:r>
            <a:endParaRPr lang="ru-RU" dirty="0">
              <a:solidFill>
                <a:srgbClr val="0070C0"/>
              </a:solidFill>
              <a:latin typeface="Times New Roman" pitchFamily="18" charset="0"/>
              <a:cs typeface="Times New Roman" pitchFamily="18" charset="0"/>
            </a:endParaRPr>
          </a:p>
        </p:txBody>
      </p:sp>
      <p:sp>
        <p:nvSpPr>
          <p:cNvPr id="15" name="Прямоугольник 14"/>
          <p:cNvSpPr/>
          <p:nvPr/>
        </p:nvSpPr>
        <p:spPr>
          <a:xfrm>
            <a:off x="6215074" y="2786058"/>
            <a:ext cx="2664296" cy="10081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0070C0"/>
                </a:solidFill>
                <a:latin typeface="Times New Roman" pitchFamily="18" charset="0"/>
                <a:cs typeface="Times New Roman" pitchFamily="18" charset="0"/>
              </a:rPr>
              <a:t>scaffolding</a:t>
            </a:r>
            <a:endParaRPr lang="ru-RU" dirty="0">
              <a:solidFill>
                <a:srgbClr val="0070C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sz="quarter" idx="1"/>
          </p:nvPr>
        </p:nvSpPr>
        <p:spPr>
          <a:xfrm>
            <a:off x="457200" y="357166"/>
            <a:ext cx="7467600" cy="6116786"/>
          </a:xfrm>
        </p:spPr>
        <p:txBody>
          <a:bodyPr>
            <a:normAutofit fontScale="70000" lnSpcReduction="20000"/>
          </a:bodyPr>
          <a:lstStyle/>
          <a:p>
            <a:pPr>
              <a:buNone/>
            </a:pPr>
            <a:r>
              <a:rPr lang="ru-RU" dirty="0" smtClean="0">
                <a:solidFill>
                  <a:srgbClr val="FF0000"/>
                </a:solidFill>
                <a:latin typeface="Times New Roman" pitchFamily="18" charset="0"/>
                <a:cs typeface="Times New Roman" pitchFamily="18" charset="0"/>
              </a:rPr>
              <a:t>Преподаватель дает  карточки с новыми словами и  их</a:t>
            </a:r>
          </a:p>
          <a:p>
            <a:pPr>
              <a:buNone/>
            </a:pPr>
            <a:r>
              <a:rPr lang="ru-RU" dirty="0" smtClean="0">
                <a:solidFill>
                  <a:srgbClr val="FF0000"/>
                </a:solidFill>
                <a:latin typeface="Times New Roman" pitchFamily="18" charset="0"/>
                <a:cs typeface="Times New Roman" pitchFamily="18" charset="0"/>
              </a:rPr>
              <a:t>изображение на картинке просит студентов сопоставить их</a:t>
            </a:r>
          </a:p>
          <a:p>
            <a:pPr>
              <a:buNone/>
            </a:pPr>
            <a:r>
              <a:rPr lang="ru-RU" dirty="0" smtClean="0">
                <a:solidFill>
                  <a:srgbClr val="FF0000"/>
                </a:solidFill>
                <a:latin typeface="Times New Roman" pitchFamily="18" charset="0"/>
                <a:cs typeface="Times New Roman" pitchFamily="18" charset="0"/>
              </a:rPr>
              <a:t>по смыслу</a:t>
            </a:r>
          </a:p>
          <a:p>
            <a:pPr>
              <a:buFont typeface="Wingdings" pitchFamily="2" charset="2"/>
              <a:buChar char="ü"/>
            </a:pPr>
            <a:r>
              <a:rPr lang="en-US" dirty="0" smtClean="0">
                <a:latin typeface="Times New Roman" pitchFamily="18" charset="0"/>
                <a:cs typeface="Times New Roman" pitchFamily="18" charset="0"/>
              </a:rPr>
              <a:t>Fridge</a:t>
            </a:r>
            <a:endParaRPr lang="ru-RU"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power socket</a:t>
            </a:r>
            <a:endParaRPr lang="ru-RU"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TV</a:t>
            </a:r>
            <a:endParaRPr lang="ru-RU"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iron</a:t>
            </a:r>
            <a:endParaRPr lang="ru-RU"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microwave oven</a:t>
            </a:r>
            <a:endParaRPr lang="ru-RU"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washer</a:t>
            </a:r>
            <a:endParaRPr lang="ru-RU"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fan</a:t>
            </a:r>
            <a:endParaRPr lang="ru-RU"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lamp</a:t>
            </a:r>
            <a:endParaRPr lang="ru-RU"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electrical teapot</a:t>
            </a:r>
            <a:endParaRPr lang="ru-RU"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power</a:t>
            </a:r>
            <a:endParaRPr lang="ru-RU"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current</a:t>
            </a:r>
            <a:endParaRPr lang="ru-RU"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energy</a:t>
            </a:r>
            <a:endParaRPr lang="ru-RU"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electric meter</a:t>
            </a:r>
            <a:endParaRPr lang="ru-RU" dirty="0" smtClean="0">
              <a:latin typeface="Times New Roman" pitchFamily="18" charset="0"/>
              <a:cs typeface="Times New Roman" pitchFamily="18" charset="0"/>
            </a:endParaRPr>
          </a:p>
          <a:p>
            <a:pPr>
              <a:buNone/>
            </a:pPr>
            <a:endParaRPr lang="ru-RU" dirty="0" smtClean="0"/>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815</Words>
  <Application>Microsoft Office PowerPoint</Application>
  <PresentationFormat>Экран (4:3)</PresentationFormat>
  <Paragraphs>107</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 Мастер класс Методика  CLIL (КЛИЛ): «Предметно –языковое  интегрированное обучение в процессе преподавания  специальных дисциплин на английском языке» </vt:lpstr>
      <vt:lpstr>Участники мастер класса преподаватели специальных дисциплин ХГТВК</vt:lpstr>
      <vt:lpstr>Что такое CLIL?</vt:lpstr>
      <vt:lpstr>Метод 4C в CLIL</vt:lpstr>
      <vt:lpstr>Слайд 5</vt:lpstr>
      <vt:lpstr>Групповая работа</vt:lpstr>
      <vt:lpstr>Что такое input?</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Мастер класс Методика  CLIL (КЛИЛ): «Предметно –языковое  интегрированное обучение в процессе преподавания  специальных дисциплин на английском языке»</dc:title>
  <dc:creator>Work</dc:creator>
  <cp:lastModifiedBy>ХГТК</cp:lastModifiedBy>
  <cp:revision>2</cp:revision>
  <dcterms:created xsi:type="dcterms:W3CDTF">2020-05-26T07:44:45Z</dcterms:created>
  <dcterms:modified xsi:type="dcterms:W3CDTF">2020-05-27T22:08:55Z</dcterms:modified>
</cp:coreProperties>
</file>