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harts/chart8.xml" ContentType="application/vnd.openxmlformats-officedocument.drawingml.char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7.xml" ContentType="application/vnd.openxmlformats-officedocument.drawingml.chart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0" r:id="rId2"/>
    <p:sldId id="256" r:id="rId3"/>
    <p:sldId id="259" r:id="rId4"/>
    <p:sldId id="261" r:id="rId5"/>
    <p:sldId id="258" r:id="rId6"/>
    <p:sldId id="262" r:id="rId7"/>
    <p:sldId id="264" r:id="rId8"/>
    <p:sldId id="266" r:id="rId9"/>
    <p:sldId id="263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0" d="100"/>
          <a:sy n="80" d="100"/>
        </p:scale>
        <p:origin x="-95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8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tx>
        <c:rich>
          <a:bodyPr/>
          <a:lstStyle/>
          <a:p>
            <a:pPr>
              <a:defRPr/>
            </a:pP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Ваше</a:t>
            </a:r>
            <a:r>
              <a:rPr lang="ru-RU" baseline="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отделение</a:t>
            </a:r>
            <a:endParaRPr lang="ru-RU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c:rich>
      </c:tx>
      <c:layout/>
    </c:title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mtClean="0"/>
                      <a:t>38</a:t>
                    </a:r>
                    <a:r>
                      <a:rPr lang="ru-RU" smtClean="0"/>
                      <a:t>%</a:t>
                    </a:r>
                    <a:endParaRPr lang="en-US"/>
                  </a:p>
                </c:rich>
              </c:tx>
              <c:showVal val="1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mtClean="0"/>
                      <a:t>32</a:t>
                    </a:r>
                    <a:r>
                      <a:rPr lang="ru-RU" smtClean="0"/>
                      <a:t>%</a:t>
                    </a:r>
                    <a:endParaRPr lang="en-US"/>
                  </a:p>
                </c:rich>
              </c:tx>
              <c:showVal val="1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smtClean="0"/>
                      <a:t>30</a:t>
                    </a:r>
                    <a:r>
                      <a:rPr lang="ru-RU" smtClean="0"/>
                      <a:t>%</a:t>
                    </a:r>
                    <a:endParaRPr lang="en-US"/>
                  </a:p>
                </c:rich>
              </c:tx>
              <c:showVal val="1"/>
            </c:dLbl>
            <c:showVal val="1"/>
            <c:showLeaderLines val="1"/>
          </c:dLbls>
          <c:cat>
            <c:strRef>
              <c:f>Лист1!$A$2:$A$5</c:f>
              <c:strCache>
                <c:ptCount val="3"/>
                <c:pt idx="0">
                  <c:v>Опи и НТ</c:v>
                </c:pt>
                <c:pt idx="1">
                  <c:v>ГОРНОЕ</c:v>
                </c:pt>
                <c:pt idx="2">
                  <c:v>ЭТ и ЭС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38</c:v>
                </c:pt>
                <c:pt idx="1">
                  <c:v>32</c:v>
                </c:pt>
                <c:pt idx="2">
                  <c:v>30</c:v>
                </c:pt>
              </c:numCache>
            </c:numRef>
          </c:val>
        </c:ser>
      </c:pie3DChart>
    </c:plotArea>
    <c:legend>
      <c:legendPos val="r"/>
      <c:legendEntry>
        <c:idx val="3"/>
        <c:delete val="1"/>
      </c:legendEntry>
      <c:layout>
        <c:manualLayout>
          <c:xMode val="edge"/>
          <c:yMode val="edge"/>
          <c:x val="0.77155725065616798"/>
          <c:y val="7.8662893700787384E-2"/>
          <c:w val="0.22844274696585121"/>
          <c:h val="0.36104068409311435"/>
        </c:manualLayout>
      </c:layout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tx>
        <c:rich>
          <a:bodyPr/>
          <a:lstStyle/>
          <a:p>
            <a:pPr>
              <a:defRPr/>
            </a:pPr>
            <a:r>
              <a:rPr lang="ru-RU" sz="1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Откуда</a:t>
            </a:r>
            <a:r>
              <a:rPr lang="ru-RU" sz="1600" baseline="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вы получили инструкцию о работе в дистанционной форме обучения</a:t>
            </a:r>
            <a:endParaRPr lang="ru-RU" sz="16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c:rich>
      </c:tx>
      <c:layout/>
    </c:title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7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mtClean="0"/>
                      <a:t>46</a:t>
                    </a:r>
                    <a:r>
                      <a:rPr lang="ru-RU" smtClean="0"/>
                      <a:t>%</a:t>
                    </a:r>
                    <a:endParaRPr lang="en-US"/>
                  </a:p>
                </c:rich>
              </c:tx>
              <c:showVal val="1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mtClean="0"/>
                      <a:t>16</a:t>
                    </a:r>
                    <a:r>
                      <a:rPr lang="ru-RU" smtClean="0"/>
                      <a:t>%</a:t>
                    </a:r>
                    <a:endParaRPr lang="en-US"/>
                  </a:p>
                </c:rich>
              </c:tx>
              <c:showVal val="1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smtClean="0"/>
                      <a:t>8</a:t>
                    </a:r>
                    <a:r>
                      <a:rPr lang="ru-RU" smtClean="0"/>
                      <a:t>%</a:t>
                    </a:r>
                    <a:endParaRPr lang="en-US"/>
                  </a:p>
                </c:rich>
              </c:tx>
              <c:showVal val="1"/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 smtClean="0"/>
                      <a:t>30</a:t>
                    </a:r>
                    <a:r>
                      <a:rPr lang="ru-RU" smtClean="0"/>
                      <a:t>%</a:t>
                    </a:r>
                    <a:endParaRPr lang="en-US"/>
                  </a:p>
                </c:rich>
              </c:tx>
              <c:showVal val="1"/>
            </c:dLbl>
            <c:showVal val="1"/>
            <c:showLeaderLines val="1"/>
          </c:dLbls>
          <c:cat>
            <c:strRef>
              <c:f>Лист1!$A$2:$A$5</c:f>
              <c:strCache>
                <c:ptCount val="4"/>
                <c:pt idx="0">
                  <c:v>от куратора </c:v>
                </c:pt>
                <c:pt idx="1">
                  <c:v>от Заведующих отделения</c:v>
                </c:pt>
                <c:pt idx="2">
                  <c:v>от административного учреждения</c:v>
                </c:pt>
                <c:pt idx="3">
                  <c:v>на сайте колледжа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46</c:v>
                </c:pt>
                <c:pt idx="1">
                  <c:v>16</c:v>
                </c:pt>
                <c:pt idx="2">
                  <c:v>8</c:v>
                </c:pt>
                <c:pt idx="3">
                  <c:v>30</c:v>
                </c:pt>
              </c:numCache>
            </c:numRef>
          </c:val>
        </c:ser>
        <c:firstSliceAng val="0"/>
      </c:pieChart>
    </c:plotArea>
    <c:legend>
      <c:legendPos val="r"/>
      <c:layout>
        <c:manualLayout>
          <c:xMode val="edge"/>
          <c:yMode val="edge"/>
          <c:x val="0.56618537980893491"/>
          <c:y val="0.12183901267684644"/>
          <c:w val="0.42852409565661786"/>
          <c:h val="0.8731271286711344"/>
        </c:manualLayout>
      </c:layout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tx>
        <c:rich>
          <a:bodyPr/>
          <a:lstStyle/>
          <a:p>
            <a:pPr>
              <a:defRPr/>
            </a:pPr>
            <a:r>
              <a:rPr lang="ru-RU" sz="1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Получили</a:t>
            </a:r>
            <a:r>
              <a:rPr lang="ru-RU" sz="1600" baseline="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ли вы инструкцию о работе в дистанционном  формате в полной мер</a:t>
            </a:r>
            <a:r>
              <a:rPr lang="ru-RU" sz="1600" baseline="0" dirty="0" smtClean="0">
                <a:solidFill>
                  <a:srgbClr val="FF0000"/>
                </a:solidFill>
              </a:rPr>
              <a:t>е  </a:t>
            </a:r>
            <a:endParaRPr lang="ru-RU" sz="1600" dirty="0">
              <a:solidFill>
                <a:srgbClr val="FF0000"/>
              </a:solidFill>
            </a:endParaRPr>
          </a:p>
        </c:rich>
      </c:tx>
      <c:layout/>
    </c:title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mtClean="0"/>
                      <a:t>76</a:t>
                    </a:r>
                    <a:r>
                      <a:rPr lang="ru-RU" smtClean="0"/>
                      <a:t>%</a:t>
                    </a:r>
                    <a:endParaRPr lang="en-US"/>
                  </a:p>
                </c:rich>
              </c:tx>
              <c:showVal val="1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mtClean="0"/>
                      <a:t>24</a:t>
                    </a:r>
                    <a:r>
                      <a:rPr lang="ru-RU" smtClean="0"/>
                      <a:t>%</a:t>
                    </a:r>
                    <a:endParaRPr lang="en-US"/>
                  </a:p>
                </c:rich>
              </c:tx>
              <c:showVal val="1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smtClean="0"/>
                      <a:t>0</a:t>
                    </a:r>
                    <a:r>
                      <a:rPr lang="ru-RU" smtClean="0"/>
                      <a:t>%</a:t>
                    </a:r>
                    <a:endParaRPr lang="en-US"/>
                  </a:p>
                </c:rich>
              </c:tx>
              <c:showVal val="1"/>
            </c:dLbl>
            <c:showVal val="1"/>
            <c:showLeaderLines val="1"/>
          </c:dLbls>
          <c:cat>
            <c:strRef>
              <c:f>Лист1!$A$2:$A$5</c:f>
              <c:strCache>
                <c:ptCount val="3"/>
                <c:pt idx="0">
                  <c:v>да подробно </c:v>
                </c:pt>
                <c:pt idx="1">
                  <c:v>получили, но пришлось обращаться повторно, сразу не смогли </c:v>
                </c:pt>
                <c:pt idx="2">
                  <c:v>никто нам ничего не объяснял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76</c:v>
                </c:pt>
                <c:pt idx="1">
                  <c:v>24</c:v>
                </c:pt>
                <c:pt idx="2">
                  <c:v>0</c:v>
                </c:pt>
              </c:numCache>
            </c:numRef>
          </c:val>
        </c:ser>
        <c:firstSliceAng val="0"/>
      </c:pieChart>
    </c:plotArea>
    <c:legend>
      <c:legendPos val="r"/>
      <c:legendEntry>
        <c:idx val="3"/>
        <c:delete val="1"/>
      </c:legendEntry>
      <c:layout>
        <c:manualLayout>
          <c:xMode val="edge"/>
          <c:yMode val="edge"/>
          <c:x val="0.41991529845333136"/>
          <c:y val="0.24290433662756516"/>
          <c:w val="0.58008470154666858"/>
          <c:h val="0.68977357211070356"/>
        </c:manualLayout>
      </c:layout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tx>
        <c:rich>
          <a:bodyPr/>
          <a:lstStyle/>
          <a:p>
            <a:pPr>
              <a:defRPr/>
            </a:pPr>
            <a:r>
              <a:rPr lang="ru-RU" sz="1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Как</a:t>
            </a:r>
            <a:r>
              <a:rPr lang="ru-RU" sz="1600" baseline="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вы можёте оценить формат подаваемого материала на ресурсах которые вам предложили использовать для подготовки дистанционном  режиме.</a:t>
            </a:r>
            <a:endParaRPr lang="ru-RU" sz="16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c:rich>
      </c:tx>
      <c:layout/>
    </c:title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32</a:t>
                    </a:r>
                    <a:r>
                      <a:rPr lang="ru-RU" dirty="0" smtClean="0"/>
                      <a:t>%</a:t>
                    </a:r>
                    <a:endParaRPr lang="en-US" dirty="0"/>
                  </a:p>
                </c:rich>
              </c:tx>
              <c:showVal val="1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68</a:t>
                    </a:r>
                    <a:r>
                      <a:rPr lang="ru-RU" dirty="0" smtClean="0"/>
                      <a:t>%</a:t>
                    </a:r>
                    <a:endParaRPr lang="en-US" dirty="0"/>
                  </a:p>
                </c:rich>
              </c:tx>
              <c:showVal val="1"/>
            </c:dLbl>
            <c:dLbl>
              <c:idx val="2"/>
              <c:layout/>
              <c:showVal val="1"/>
            </c:dLbl>
            <c:delete val="1"/>
          </c:dLbls>
          <c:cat>
            <c:strRef>
              <c:f>Лист1!$A$2:$A$5</c:f>
              <c:strCache>
                <c:ptCount val="3"/>
                <c:pt idx="0">
                  <c:v>лучше и больше, чем на обычном занятии</c:v>
                </c:pt>
                <c:pt idx="1">
                  <c:v>в достаточном объёме</c:v>
                </c:pt>
                <c:pt idx="2">
                  <c:v>мало, приходилось искать самому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32</c:v>
                </c:pt>
                <c:pt idx="1">
                  <c:v>68</c:v>
                </c:pt>
                <c:pt idx="2">
                  <c:v>0</c:v>
                </c:pt>
              </c:numCache>
            </c:numRef>
          </c:val>
        </c:ser>
      </c:pie3DChart>
    </c:plotArea>
    <c:legend>
      <c:legendPos val="r"/>
      <c:legendEntry>
        <c:idx val="3"/>
        <c:delete val="1"/>
      </c:legendEntry>
      <c:layout/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tx>
        <c:rich>
          <a:bodyPr/>
          <a:lstStyle/>
          <a:p>
            <a:pPr>
              <a:defRPr/>
            </a:pP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Преподаватели </a:t>
            </a:r>
            <a:r>
              <a:rPr lang="ru-RU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при проведении занятий </a:t>
            </a: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предлагают </a:t>
            </a:r>
            <a:r>
              <a:rPr lang="ru-RU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большее количество оценочных материалов (тестовых заданий) чем в "обычном " режиме</a:t>
            </a:r>
          </a:p>
        </c:rich>
      </c:tx>
      <c:layout>
        <c:manualLayout>
          <c:xMode val="edge"/>
          <c:yMode val="edge"/>
          <c:x val="0.10536963837754548"/>
          <c:y val="1.4611769876513286E-2"/>
        </c:manualLayout>
      </c:layout>
    </c:title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Преподователи при проведении занятий предгалают большее количество оценочных материалов (тестовых заданий) чем в "обычном " режиме</c:v>
                </c:pt>
              </c:strCache>
            </c:strRef>
          </c:tx>
          <c:explosion val="26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ru-RU" smtClean="0"/>
                      <a:t>80%</a:t>
                    </a:r>
                    <a:endParaRPr lang="en-US"/>
                  </a:p>
                </c:rich>
              </c:tx>
              <c:showVal val="1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ru-RU" smtClean="0"/>
                      <a:t>12%</a:t>
                    </a:r>
                    <a:endParaRPr lang="en-US"/>
                  </a:p>
                </c:rich>
              </c:tx>
              <c:showVal val="1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ru-RU" smtClean="0"/>
                      <a:t>8%</a:t>
                    </a:r>
                    <a:endParaRPr lang="en-US"/>
                  </a:p>
                </c:rich>
              </c:tx>
              <c:showVal val="1"/>
            </c:dLbl>
            <c:showVal val="1"/>
            <c:showLeaderLines val="1"/>
          </c:dLbls>
          <c:cat>
            <c:strRef>
              <c:f>Лист1!$A$2:$A$5</c:f>
              <c:strCache>
                <c:ptCount val="3"/>
                <c:pt idx="0">
                  <c:v>да, значительно больше </c:v>
                </c:pt>
                <c:pt idx="1">
                  <c:v>тестов не стало больше</c:v>
                </c:pt>
                <c:pt idx="2">
                  <c:v>нет,тестов значительно менше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80</c:v>
                </c:pt>
                <c:pt idx="1">
                  <c:v>12</c:v>
                </c:pt>
                <c:pt idx="2">
                  <c:v>1.4</c:v>
                </c:pt>
              </c:numCache>
            </c:numRef>
          </c:val>
        </c:ser>
        <c:firstSliceAng val="0"/>
      </c:pieChart>
    </c:plotArea>
    <c:legend>
      <c:legendPos val="r"/>
      <c:layout>
        <c:manualLayout>
          <c:xMode val="edge"/>
          <c:yMode val="edge"/>
          <c:x val="0.60433403922757667"/>
          <c:y val="0.3836153353784697"/>
          <c:w val="0.38560313812161701"/>
          <c:h val="0.49690142271083232"/>
        </c:manualLayout>
      </c:layout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tx>
        <c:rich>
          <a:bodyPr/>
          <a:lstStyle/>
          <a:p>
            <a:pPr>
              <a:defRPr/>
            </a:pPr>
            <a:r>
              <a:rPr lang="ru-RU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Влияние Дистанционного обучения на интерес к учёбе?</a:t>
            </a:r>
          </a:p>
        </c:rich>
      </c:tx>
      <c:layout/>
    </c:title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Влияние Дистанционного обучения на интерес к учёбе?</c:v>
                </c:pt>
              </c:strCache>
            </c:strRef>
          </c:tx>
          <c:explosion val="25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mtClean="0"/>
                      <a:t>32</a:t>
                    </a:r>
                    <a:r>
                      <a:rPr lang="ru-RU" smtClean="0"/>
                      <a:t>%</a:t>
                    </a:r>
                    <a:endParaRPr lang="en-US"/>
                  </a:p>
                </c:rich>
              </c:tx>
              <c:showVal val="1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mtClean="0"/>
                      <a:t>60</a:t>
                    </a:r>
                    <a:r>
                      <a:rPr lang="ru-RU" smtClean="0"/>
                      <a:t>%</a:t>
                    </a:r>
                    <a:endParaRPr lang="en-US"/>
                  </a:p>
                </c:rich>
              </c:tx>
              <c:showVal val="1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smtClean="0"/>
                      <a:t>8</a:t>
                    </a:r>
                    <a:r>
                      <a:rPr lang="ru-RU" smtClean="0"/>
                      <a:t>%</a:t>
                    </a:r>
                    <a:endParaRPr lang="en-US"/>
                  </a:p>
                </c:rich>
              </c:tx>
              <c:showVal val="1"/>
            </c:dLbl>
            <c:showVal val="1"/>
            <c:showLeaderLines val="1"/>
          </c:dLbls>
          <c:cat>
            <c:strRef>
              <c:f>Лист1!$A$2:$A$5</c:f>
              <c:strCache>
                <c:ptCount val="3"/>
                <c:pt idx="0">
                  <c:v>Да дистанционно учиться интереснее </c:v>
                </c:pt>
                <c:pt idx="1">
                  <c:v>нет учиться интереснее в колледже</c:v>
                </c:pt>
                <c:pt idx="2">
                  <c:v>одиноково 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32</c:v>
                </c:pt>
                <c:pt idx="1">
                  <c:v>60</c:v>
                </c:pt>
                <c:pt idx="2">
                  <c:v>8</c:v>
                </c:pt>
              </c:numCache>
            </c:numRef>
          </c:val>
        </c:ser>
        <c:firstSliceAng val="0"/>
      </c:pieChart>
    </c:plotArea>
    <c:legend>
      <c:legendPos val="r"/>
      <c:legendEntry>
        <c:idx val="3"/>
        <c:delete val="1"/>
      </c:legendEntry>
      <c:layout>
        <c:manualLayout>
          <c:xMode val="edge"/>
          <c:yMode val="edge"/>
          <c:x val="0.59441283060980776"/>
          <c:y val="0.35575587355802368"/>
          <c:w val="0.39639183145066226"/>
          <c:h val="0.42971461100468072"/>
        </c:manualLayout>
      </c:layout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tx>
        <c:rich>
          <a:bodyPr/>
          <a:lstStyle/>
          <a:p>
            <a:pPr>
              <a:defRPr/>
            </a:pPr>
            <a:r>
              <a:rPr lang="ru-RU" sz="1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 Какие преимущества дистанционного обучения на данный момент наиболее важны для Вас?</a:t>
            </a:r>
          </a:p>
        </c:rich>
      </c:tx>
      <c:layout/>
    </c:title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. Какие преимущества дистанционного обучения на данный момент наиболее важны для Вас?</c:v>
                </c:pt>
              </c:strCache>
            </c:strRef>
          </c:tx>
          <c:explosion val="25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ru-RU" smtClean="0"/>
                      <a:t>30%</a:t>
                    </a:r>
                    <a:endParaRPr lang="en-US"/>
                  </a:p>
                </c:rich>
              </c:tx>
              <c:showVal val="1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mtClean="0"/>
                      <a:t>58</a:t>
                    </a:r>
                    <a:r>
                      <a:rPr lang="ru-RU" smtClean="0"/>
                      <a:t>%</a:t>
                    </a:r>
                    <a:endParaRPr lang="en-US"/>
                  </a:p>
                </c:rich>
              </c:tx>
              <c:showVal val="1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smtClean="0"/>
                      <a:t>12</a:t>
                    </a:r>
                    <a:r>
                      <a:rPr lang="ru-RU" smtClean="0"/>
                      <a:t>%</a:t>
                    </a:r>
                    <a:endParaRPr lang="en-US"/>
                  </a:p>
                </c:rich>
              </c:tx>
              <c:showVal val="1"/>
            </c:dLbl>
            <c:showVal val="1"/>
            <c:showLeaderLines val="1"/>
          </c:dLbls>
          <c:cat>
            <c:strRef>
              <c:f>Лист1!$A$2:$A$5</c:f>
              <c:strCache>
                <c:ptCount val="3"/>
                <c:pt idx="0">
                  <c:v>Гибкость учебного процесса</c:v>
                </c:pt>
                <c:pt idx="1">
                  <c:v>Возможность совмещать работу с учебой</c:v>
                </c:pt>
                <c:pt idx="2">
                  <c:v>Технологичность процесса обучения (использование информационных технологи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30</c:v>
                </c:pt>
                <c:pt idx="1">
                  <c:v>58</c:v>
                </c:pt>
                <c:pt idx="2">
                  <c:v>12</c:v>
                </c:pt>
              </c:numCache>
            </c:numRef>
          </c:val>
        </c:ser>
        <c:firstSliceAng val="0"/>
      </c:pieChart>
    </c:plotArea>
    <c:legend>
      <c:legendPos val="r"/>
      <c:layout>
        <c:manualLayout>
          <c:xMode val="edge"/>
          <c:yMode val="edge"/>
          <c:x val="0.50352702992754506"/>
          <c:y val="0.20907231912054275"/>
          <c:w val="0.48686342772123448"/>
          <c:h val="0.7909276808794572"/>
        </c:manualLayout>
      </c:layout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tx>
        <c:rich>
          <a:bodyPr/>
          <a:lstStyle/>
          <a:p>
            <a:pPr>
              <a:defRPr/>
            </a:pPr>
            <a:r>
              <a:rPr lang="ru-RU" sz="1600" dirty="0">
                <a:solidFill>
                  <a:srgbClr val="FF0000"/>
                </a:solidFill>
              </a:rPr>
              <a:t>Как Вы можете охарактеризовать объективность оценки ваших знаний преподавателями при дистанционной форме обучения? </a:t>
            </a:r>
          </a:p>
        </c:rich>
      </c:tx>
      <c:layout/>
    </c:title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Как Вы можете охарактеризовать объективность оценки ваших знаний преподавателями при дистанционной форме обучения? </c:v>
                </c:pt>
              </c:strCache>
            </c:strRef>
          </c:tx>
          <c:explosion val="25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82</a:t>
                    </a:r>
                    <a:r>
                      <a:rPr lang="ru-RU" dirty="0" smtClean="0"/>
                      <a:t>%</a:t>
                    </a:r>
                    <a:endParaRPr lang="en-US" dirty="0"/>
                  </a:p>
                </c:rich>
              </c:tx>
              <c:showVal val="1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0</a:t>
                    </a:r>
                    <a:r>
                      <a:rPr lang="ru-RU" dirty="0" smtClean="0"/>
                      <a:t>%</a:t>
                    </a:r>
                    <a:endParaRPr lang="en-US" dirty="0"/>
                  </a:p>
                </c:rich>
              </c:tx>
              <c:showVal val="1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18</a:t>
                    </a:r>
                    <a:r>
                      <a:rPr lang="ru-RU" dirty="0" smtClean="0"/>
                      <a:t>%</a:t>
                    </a:r>
                    <a:endParaRPr lang="en-US" dirty="0"/>
                  </a:p>
                </c:rich>
              </c:tx>
              <c:showVal val="1"/>
            </c:dLbl>
            <c:delete val="1"/>
          </c:dLbls>
          <c:cat>
            <c:strRef>
              <c:f>Лист1!$A$2:$A$5</c:f>
              <c:strCache>
                <c:ptCount val="3"/>
                <c:pt idx="0">
                  <c:v>объективно</c:v>
                </c:pt>
                <c:pt idx="1">
                  <c:v>не объективно</c:v>
                </c:pt>
                <c:pt idx="2">
                  <c:v>не зависит от формы, зависит от педагога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82</c:v>
                </c:pt>
                <c:pt idx="1">
                  <c:v>0</c:v>
                </c:pt>
                <c:pt idx="2">
                  <c:v>18</c:v>
                </c:pt>
                <c:pt idx="3">
                  <c:v>1.2</c:v>
                </c:pt>
              </c:numCache>
            </c:numRef>
          </c:val>
        </c:ser>
      </c:pie3DChart>
    </c:plotArea>
    <c:legend>
      <c:legendPos val="r"/>
      <c:layout>
        <c:manualLayout>
          <c:xMode val="edge"/>
          <c:yMode val="edge"/>
          <c:x val="0.61847785685785406"/>
          <c:y val="0.3151702894136893"/>
          <c:w val="0.3728501171178738"/>
          <c:h val="0.6848297105863107"/>
        </c:manualLayout>
      </c:layout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23.04.2020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23.04.2020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23.04.2020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23.04.2020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23.04.2020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23.04.2020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23.04.2020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23.04.2020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23.04.2020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23.04.2020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23.04.2020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23.04.2020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s://ds05.infourok.ru/uploads/ex/069f/000cfeee-3f958341/hello_html_445368df.jpg"/>
          <p:cNvPicPr>
            <a:picLocks noChangeAspect="1" noChangeArrowheads="1"/>
          </p:cNvPicPr>
          <p:nvPr/>
        </p:nvPicPr>
        <p:blipFill>
          <a:blip r:embed="rId2"/>
          <a:srcRect l="867" b="50185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857224" y="142852"/>
            <a:ext cx="75009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Хромтауский горно-технический высший колледж</a:t>
            </a:r>
            <a:endParaRPr lang="ru-RU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643042" y="1071546"/>
            <a:ext cx="47863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pic>
        <p:nvPicPr>
          <p:cNvPr id="15362" name="Picture 2" descr="https://cs.pikabu.ru/post_img/big/2013/11/30/9/1385817803_1165048579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15008" y="553597"/>
            <a:ext cx="3214710" cy="2411031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642910" y="1142984"/>
            <a:ext cx="514353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sz="3000" b="1" dirty="0" smtClean="0">
                <a:latin typeface="Times New Roman" pitchFamily="18" charset="0"/>
                <a:cs typeface="Times New Roman" pitchFamily="18" charset="0"/>
              </a:rPr>
              <a:t>Анализ результатов онлайн анкетирования удоволетвор</a:t>
            </a:r>
            <a:r>
              <a:rPr lang="ru-RU" sz="3000" b="1" dirty="0" smtClean="0">
                <a:latin typeface="Times New Roman" pitchFamily="18" charset="0"/>
                <a:cs typeface="Times New Roman" pitchFamily="18" charset="0"/>
              </a:rPr>
              <a:t>ённости студентов  при дистанционном обучении в ХГТК среди 1-4 курсов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ru-RU" sz="3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714744" y="5715016"/>
            <a:ext cx="37862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Педагог-психолог: А.А. Абдуалиева </a:t>
            </a:r>
            <a:endParaRPr lang="ru-RU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285852" y="214290"/>
            <a:ext cx="6643734" cy="54476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Дистанционное обучение глазами студентов</a:t>
            </a:r>
          </a:p>
          <a:p>
            <a:pPr algn="ctr"/>
            <a:endParaRPr lang="ru-RU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214282" y="785794"/>
            <a:ext cx="8572560" cy="48320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 fontAlgn="t">
              <a:spcBef>
                <a:spcPct val="0"/>
              </a:spcBef>
              <a:spcAft>
                <a:spcPct val="0"/>
              </a:spcAft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Опрос показал, что 91% студентов оценивают качество дистанционного обучения как «очень хорошее».</a:t>
            </a:r>
            <a:r>
              <a:rPr kumimoji="0" lang="ru-RU" sz="2800" b="0" i="0" u="none" strike="noStrike" cap="none" normalizeH="0" dirty="0" smtClean="0">
                <a:ln>
                  <a:noFill/>
                </a:ln>
                <a:solidFill>
                  <a:srgbClr val="222222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Также </a:t>
            </a:r>
            <a:r>
              <a:rPr lang="ru-RU" sz="2800" dirty="0" smtClean="0">
                <a:solidFill>
                  <a:srgbClr val="222222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анализ анкетирования показывает</a:t>
            </a:r>
            <a:r>
              <a:rPr kumimoji="0" lang="ru-RU" sz="2800" b="0" i="0" u="none" strike="noStrike" cap="none" normalizeH="0" dirty="0" smtClean="0">
                <a:ln>
                  <a:noFill/>
                </a:ln>
                <a:solidFill>
                  <a:srgbClr val="222222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solidFill>
                  <a:srgbClr val="222222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7</a:t>
            </a:r>
            <a:r>
              <a:rPr kumimoji="0" lang="ru-RU" sz="2800" b="0" i="0" u="none" strike="noStrike" cap="none" normalizeH="0" dirty="0" smtClean="0">
                <a:ln>
                  <a:noFill/>
                </a:ln>
                <a:solidFill>
                  <a:srgbClr val="222222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8% скучают по </a:t>
            </a:r>
            <a:r>
              <a:rPr kumimoji="0" lang="ru-RU" sz="2800" b="0" i="0" u="none" strike="noStrike" cap="none" normalizeH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колледжу.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Еще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большее число студентов положительно оценивают качество преподавания иностранных языков в  дистанционном формате.</a:t>
            </a:r>
            <a:r>
              <a:rPr kumimoji="0" lang="ru-RU" sz="2800" b="0" i="0" u="none" strike="noStrike" cap="none" normalizeH="0" dirty="0" smtClean="0">
                <a:ln>
                  <a:noFill/>
                </a:ln>
                <a:solidFill>
                  <a:srgbClr val="222222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Подавляющее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большинство студентов 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более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  93%  — считают дистанционную подачу материала полностью понятной.</a:t>
            </a:r>
          </a:p>
          <a:p>
            <a:pPr marL="0" marR="0" lvl="0" indent="0" algn="just" defTabSz="914400" rtl="0" eaLnBrk="1" fontAlgn="t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92%  дали положительную оценку, из  них 65% оценили качество как «очень высокое»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285720" y="0"/>
            <a:ext cx="8286808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Цель:</a:t>
            </a:r>
          </a:p>
          <a:p>
            <a:r>
              <a:rPr lang="ru-RU" sz="1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Изучить отношение студентов к дистанционному обучению, выделить положительные и отрицательные стороны при использовании  форм дистанционного обучения</a:t>
            </a:r>
            <a:r>
              <a:rPr lang="ru-RU" sz="1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16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58" name="Rectangle 10"/>
          <p:cNvSpPr>
            <a:spLocks noChangeArrowheads="1"/>
          </p:cNvSpPr>
          <p:nvPr/>
        </p:nvSpPr>
        <p:spPr bwMode="auto">
          <a:xfrm>
            <a:off x="142844" y="857232"/>
            <a:ext cx="9001156" cy="56938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1400" b="1" dirty="0" smtClean="0">
                <a:solidFill>
                  <a:srgbClr val="202124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Анкета «Удовлетворённость студентов Хромтауского горно технического высшего колледжа дистанционным обучением»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Вопросы анкетирования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1. Ваше отделение: </a:t>
            </a:r>
            <a:endParaRPr kumimoji="0" lang="ru-RU" sz="700" b="1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kk-KZ" sz="14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</a:t>
            </a:r>
            <a:r>
              <a:rPr kumimoji="0" lang="kk-KZ" sz="14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 ОПИ и НТ</a:t>
            </a:r>
            <a:endParaRPr kumimoji="0" lang="ru-RU" sz="700" b="1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kk-KZ" sz="14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</a:t>
            </a:r>
            <a:r>
              <a:rPr kumimoji="0" lang="kk-KZ" sz="14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 ГОРНОЕ</a:t>
            </a:r>
            <a:endParaRPr kumimoji="0" lang="ru-RU" sz="700" b="1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kk-KZ" sz="14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</a:t>
            </a:r>
            <a:r>
              <a:rPr kumimoji="0" lang="kk-KZ" sz="14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 ЭТи ЭС</a:t>
            </a:r>
            <a:endParaRPr kumimoji="0" lang="ru-RU" sz="700" b="1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14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2. 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Откуда Вы получили инструкцию о работе в дистанционной форме? </a:t>
            </a:r>
            <a:endParaRPr kumimoji="0" lang="ru-RU" sz="700" b="1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ru-RU" sz="14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 от </a:t>
            </a:r>
            <a:r>
              <a:rPr kumimoji="0" lang="kk-KZ" sz="14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куратора</a:t>
            </a:r>
            <a:endParaRPr kumimoji="0" lang="ru-RU" sz="700" b="1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ru-RU" sz="14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б) 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от заведующих отделением</a:t>
            </a:r>
            <a:endParaRPr kumimoji="0" lang="ru-RU" sz="700" b="1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ru-RU" sz="14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 от администрации учреждения</a:t>
            </a:r>
            <a:endParaRPr kumimoji="0" lang="ru-RU" sz="700" b="1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ru-RU" sz="14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г)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на сайте учреждения</a:t>
            </a:r>
            <a:endParaRPr kumimoji="0" lang="ru-RU" sz="700" b="1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14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3. 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Получили ли Вы инструкцию о работе в дистанционном формате в полной форме? </a:t>
            </a:r>
            <a:endParaRPr kumimoji="0" lang="ru-RU" sz="700" b="1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ru-RU" sz="14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 да, подробно</a:t>
            </a:r>
            <a:endParaRPr kumimoji="0" lang="ru-RU" sz="700" b="1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ru-RU" sz="14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 получили, но пришлось обращаться повторно, сразу не смогли включиться в обучение</a:t>
            </a:r>
            <a:endParaRPr kumimoji="0" lang="ru-RU" sz="700" b="1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ru-RU" sz="14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 никто нам ничего не объяснял</a:t>
            </a:r>
            <a:endParaRPr kumimoji="0" lang="ru-RU" sz="700" b="1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14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4. 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Как Вы можете оценить формат подаваемого материала на ресурсах, которые Вам предложили использовать для подготовки в дистанционном режиме? </a:t>
            </a:r>
            <a:endParaRPr kumimoji="0" lang="ru-RU" sz="700" b="1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ru-RU" sz="14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 лучше и больше, чем на обычном занятии (лекции)</a:t>
            </a:r>
            <a:endParaRPr kumimoji="0" lang="ru-RU" sz="700" b="1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ru-RU" sz="14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 в достаточном объёме</a:t>
            </a:r>
            <a:endParaRPr kumimoji="0" lang="ru-RU" sz="700" b="1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ru-RU" sz="14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 мало, приходилось искать самому дополнительный материал</a:t>
            </a:r>
            <a:endParaRPr kumimoji="0" lang="ru-RU" sz="700" b="1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14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5. 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Преподаватели при проведении занятий предлагают большее количество оценочных материалов (тестовых заданий), чем в «обычном» режиме? </a:t>
            </a:r>
            <a:endParaRPr kumimoji="0" lang="ru-RU" sz="700" b="1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ru-RU" sz="14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 да, значительно больше</a:t>
            </a:r>
            <a:endParaRPr kumimoji="0" lang="ru-RU" sz="700" b="1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ru-RU" sz="14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 тестов не стало больше</a:t>
            </a:r>
            <a:endParaRPr kumimoji="0" lang="ru-RU" sz="700" b="1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ru-RU" sz="14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 нет, тестов значительно меньше</a:t>
            </a:r>
            <a:endParaRPr kumimoji="0" lang="ru-RU" sz="1800" b="1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1"/>
          <p:cNvSpPr>
            <a:spLocks noChangeArrowheads="1"/>
          </p:cNvSpPr>
          <p:nvPr/>
        </p:nvSpPr>
        <p:spPr bwMode="auto">
          <a:xfrm>
            <a:off x="142844" y="285728"/>
            <a:ext cx="8715436" cy="58811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1400" b="1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6. 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Как Вы можете охарактеризовать объективность оценки ваших знаний преподавателями при дистанционной форме обучения? </a:t>
            </a:r>
            <a:endParaRPr kumimoji="0" lang="ru-RU" sz="7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ru-RU" sz="1400" b="1" dirty="0" smtClean="0">
                <a:solidFill>
                  <a:srgbClr val="202124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</a:t>
            </a:r>
            <a:r>
              <a:rPr kumimoji="0" lang="ru-RU" sz="1400" b="1" i="0" u="none" strike="noStrike" cap="none" normalizeH="0" dirty="0" smtClean="0">
                <a:ln>
                  <a:noFill/>
                </a:ln>
                <a:solidFill>
                  <a:srgbClr val="202124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объективно</a:t>
            </a:r>
            <a:endParaRPr kumimoji="0" lang="ru-RU" sz="7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ru-RU" sz="1400" b="1" dirty="0" smtClean="0">
                <a:solidFill>
                  <a:srgbClr val="202124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б) 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не объективно</a:t>
            </a:r>
            <a:endParaRPr kumimoji="0" lang="ru-RU" sz="7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ru-RU" sz="1400" b="1" dirty="0" smtClean="0">
                <a:solidFill>
                  <a:srgbClr val="202124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)не зависит от формы, зависит от педагога</a:t>
            </a:r>
            <a:endParaRPr kumimoji="0" lang="ru-RU" sz="7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1400" b="1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7. 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Использовали ли ранее преподаватели в проведении занятий электронную образовательную среду колледжа или другие дистанционные ресурсы? </a:t>
            </a:r>
            <a:endParaRPr kumimoji="0" lang="ru-RU" sz="7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ru-RU" sz="1400" b="1" dirty="0" smtClean="0">
                <a:solidFill>
                  <a:srgbClr val="202124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 раньше активно использовали</a:t>
            </a:r>
            <a:endParaRPr kumimoji="0" lang="ru-RU" sz="7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б) не так активно, как сейчас</a:t>
            </a:r>
            <a:endParaRPr kumimoji="0" lang="ru-RU" sz="7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ru-RU" sz="1400" b="1" dirty="0" smtClean="0">
                <a:solidFill>
                  <a:srgbClr val="202124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 не использовали вообще</a:t>
            </a:r>
            <a:endParaRPr kumimoji="0" lang="ru-RU" sz="7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1400" b="1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8. 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Удовлетворяет ли Вашим потребностям выделяемый объём времени, отведённый на лекционные занятия в дистанционной форме? </a:t>
            </a:r>
            <a:endParaRPr kumimoji="0" lang="ru-RU" sz="7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ru-RU" sz="1400" b="1" dirty="0" smtClean="0">
                <a:solidFill>
                  <a:srgbClr val="202124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 удовлетворяет</a:t>
            </a:r>
            <a:endParaRPr kumimoji="0" lang="ru-RU" sz="7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ru-RU" sz="1400" b="1" dirty="0" smtClean="0">
                <a:solidFill>
                  <a:srgbClr val="202124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 не в полной мере</a:t>
            </a:r>
            <a:endParaRPr kumimoji="0" lang="ru-RU" sz="7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ru-RU" sz="1400" b="1" dirty="0" smtClean="0">
                <a:solidFill>
                  <a:srgbClr val="202124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 не удовлетворяет</a:t>
            </a:r>
            <a:endParaRPr kumimoji="0" lang="ru-RU" sz="7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1400" b="1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9. 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Удовлетворяет ли Вашим потребностям выделяемый объём времени, отведённый на практические занятия в дистанционной форме? </a:t>
            </a:r>
            <a:endParaRPr kumimoji="0" lang="ru-RU" sz="7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ru-RU" sz="1400" b="1" dirty="0" smtClean="0">
                <a:solidFill>
                  <a:srgbClr val="202124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 удовлетворяет</a:t>
            </a:r>
            <a:endParaRPr kumimoji="0" lang="ru-RU" sz="7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ru-RU" sz="1400" b="1" dirty="0" smtClean="0">
                <a:solidFill>
                  <a:srgbClr val="202124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 не в полной мере</a:t>
            </a:r>
            <a:endParaRPr kumimoji="0" lang="ru-RU" sz="7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ru-RU" sz="1400" b="1" dirty="0" smtClean="0">
                <a:solidFill>
                  <a:srgbClr val="202124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)не удовлетворяет</a:t>
            </a:r>
            <a:endParaRPr kumimoji="0" lang="ru-RU" sz="7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1400" b="1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10. 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Хотите ли Вы отметить отдельных педагогов, кто «наилучший» в условиях преподавания в дистанционном обучении? В третьем варианте ответа Вы можете указать их фамилии. </a:t>
            </a:r>
            <a:endParaRPr kumimoji="0" lang="ru-RU" sz="7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ru-RU" sz="1400" b="1" dirty="0" smtClean="0">
                <a:solidFill>
                  <a:srgbClr val="202124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 не хочу</a:t>
            </a:r>
            <a:endParaRPr kumimoji="0" lang="ru-RU" sz="7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ru-RU" sz="1400" b="1" dirty="0" smtClean="0">
                <a:solidFill>
                  <a:srgbClr val="202124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 все соответствуют</a:t>
            </a:r>
            <a:endParaRPr kumimoji="0" lang="ru-RU" sz="7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kk-KZ" sz="1400" b="1" dirty="0" smtClean="0">
                <a:solidFill>
                  <a:srgbClr val="202124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</a:t>
            </a:r>
            <a:r>
              <a:rPr kumimoji="0" lang="kk-KZ" sz="1400" b="1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 Другое</a:t>
            </a:r>
            <a:endParaRPr kumimoji="0" lang="ru-RU" sz="7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28596" y="285728"/>
            <a:ext cx="771530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Результаты анкетирования дистанционного обучения </a:t>
            </a:r>
            <a:endParaRPr lang="ru-RU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57158" y="1285860"/>
            <a:ext cx="8501122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 16 МАРТА Хромтауский горно-технический высший колледж перешел на дистанционное обучение по всем образовательным программ и в полном объёме.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Преподаватели колледжа стали  проводить лекции и семинары с использованием технологии видео конференц-связи, таких как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Zoom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Webinar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Skupe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не снижая требований к объему изучаемого материала и контролю знаний. 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 целях оценки качества дистанционного обучения 13-17  апреля был проведен опрос удовлетворенности среди студентов ХГТК, всего в опросе приняли участие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278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студентов.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Результаты анкетирования в виде диаграммы: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s://ds05.infourok.ru/uploads/ex/069f/000cfeee-3f958341/hello_html_445368df.jpg"/>
          <p:cNvPicPr>
            <a:picLocks noChangeAspect="1" noChangeArrowheads="1"/>
          </p:cNvPicPr>
          <p:nvPr/>
        </p:nvPicPr>
        <p:blipFill>
          <a:blip r:embed="rId2"/>
          <a:srcRect l="867" b="50185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graphicFrame>
        <p:nvGraphicFramePr>
          <p:cNvPr id="3" name="Диаграмма 2"/>
          <p:cNvGraphicFramePr/>
          <p:nvPr/>
        </p:nvGraphicFramePr>
        <p:xfrm>
          <a:off x="500034" y="142852"/>
          <a:ext cx="5072098" cy="292895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4" name="Диаграмма 3"/>
          <p:cNvGraphicFramePr/>
          <p:nvPr/>
        </p:nvGraphicFramePr>
        <p:xfrm>
          <a:off x="2786050" y="2643182"/>
          <a:ext cx="6143668" cy="410370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s://ds05.infourok.ru/uploads/ex/069f/000cfeee-3f958341/hello_html_445368df.jpg"/>
          <p:cNvPicPr>
            <a:picLocks noChangeAspect="1" noChangeArrowheads="1"/>
          </p:cNvPicPr>
          <p:nvPr/>
        </p:nvPicPr>
        <p:blipFill>
          <a:blip r:embed="rId2"/>
          <a:srcRect l="867" b="50185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graphicFrame>
        <p:nvGraphicFramePr>
          <p:cNvPr id="3" name="Диаграмма 2"/>
          <p:cNvGraphicFramePr/>
          <p:nvPr/>
        </p:nvGraphicFramePr>
        <p:xfrm>
          <a:off x="285720" y="142852"/>
          <a:ext cx="8643998" cy="32147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4" name="Диаграмма 3"/>
          <p:cNvGraphicFramePr/>
          <p:nvPr/>
        </p:nvGraphicFramePr>
        <p:xfrm>
          <a:off x="714348" y="3286124"/>
          <a:ext cx="7929618" cy="32147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s://ds05.infourok.ru/uploads/ex/069f/000cfeee-3f958341/hello_html_445368df.jpg"/>
          <p:cNvPicPr>
            <a:picLocks noChangeAspect="1" noChangeArrowheads="1"/>
          </p:cNvPicPr>
          <p:nvPr/>
        </p:nvPicPr>
        <p:blipFill>
          <a:blip r:embed="rId2"/>
          <a:srcRect l="867" b="50185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graphicFrame>
        <p:nvGraphicFramePr>
          <p:cNvPr id="3" name="Диаграмма 2"/>
          <p:cNvGraphicFramePr/>
          <p:nvPr/>
        </p:nvGraphicFramePr>
        <p:xfrm>
          <a:off x="857224" y="571480"/>
          <a:ext cx="7572428" cy="52149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s://ds05.infourok.ru/uploads/ex/069f/000cfeee-3f958341/hello_html_445368df.jpg"/>
          <p:cNvPicPr>
            <a:picLocks noChangeAspect="1" noChangeArrowheads="1"/>
          </p:cNvPicPr>
          <p:nvPr/>
        </p:nvPicPr>
        <p:blipFill>
          <a:blip r:embed="rId2"/>
          <a:srcRect l="867" b="50185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graphicFrame>
        <p:nvGraphicFramePr>
          <p:cNvPr id="3" name="Диаграмма 2"/>
          <p:cNvGraphicFramePr/>
          <p:nvPr/>
        </p:nvGraphicFramePr>
        <p:xfrm>
          <a:off x="428596" y="142852"/>
          <a:ext cx="8286808" cy="60007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s://ds05.infourok.ru/uploads/ex/069f/000cfeee-3f958341/hello_html_445368df.jpg"/>
          <p:cNvPicPr>
            <a:picLocks noChangeAspect="1" noChangeArrowheads="1"/>
          </p:cNvPicPr>
          <p:nvPr/>
        </p:nvPicPr>
        <p:blipFill>
          <a:blip r:embed="rId2"/>
          <a:srcRect l="867" b="50185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graphicFrame>
        <p:nvGraphicFramePr>
          <p:cNvPr id="3" name="Диаграмма 2"/>
          <p:cNvGraphicFramePr/>
          <p:nvPr/>
        </p:nvGraphicFramePr>
        <p:xfrm>
          <a:off x="571472" y="214290"/>
          <a:ext cx="7929618" cy="34290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4" name="Диаграмма 3"/>
          <p:cNvGraphicFramePr/>
          <p:nvPr/>
        </p:nvGraphicFramePr>
        <p:xfrm>
          <a:off x="142844" y="3857628"/>
          <a:ext cx="8786874" cy="264320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21426</TotalTime>
  <Words>350</Words>
  <PresentationFormat>Экран (4:3)</PresentationFormat>
  <Paragraphs>105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Work</dc:creator>
  <cp:lastModifiedBy>Work</cp:lastModifiedBy>
  <cp:revision>10</cp:revision>
  <dcterms:created xsi:type="dcterms:W3CDTF">2020-04-09T05:23:10Z</dcterms:created>
  <dcterms:modified xsi:type="dcterms:W3CDTF">2020-04-24T08:05:22Z</dcterms:modified>
</cp:coreProperties>
</file>