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79" r:id="rId7"/>
    <p:sldId id="261" r:id="rId8"/>
    <p:sldId id="272" r:id="rId9"/>
    <p:sldId id="273" r:id="rId10"/>
    <p:sldId id="262" r:id="rId11"/>
    <p:sldId id="274" r:id="rId12"/>
    <p:sldId id="276" r:id="rId13"/>
    <p:sldId id="263" r:id="rId14"/>
    <p:sldId id="275" r:id="rId15"/>
    <p:sldId id="281" r:id="rId16"/>
    <p:sldId id="28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82" r:id="rId25"/>
    <p:sldId id="283" r:id="rId26"/>
    <p:sldId id="284" r:id="rId27"/>
    <p:sldId id="271" r:id="rId28"/>
    <p:sldId id="27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4D3F-921E-4C06-B87B-3C056AE8B9A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3132-38B5-4D57-9C76-349A2E45A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0%D0%B0%D0%BD%D1%88%D0%B5%D0%B5%D0%BA%D0%BE%D0%BF%D0%B0%D1%82%D0%B5%D0%BB%D1%8C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2%D0%B8%D0%BA%D0%B8%D0%BF%D0%B5%D0%B4%D0%B8%D1%8F:%D0%98%D0%B7%D0%B1%D0%B5%D0%B3%D0%B0%D0%B9%D1%82%D0%B5_%D0%BD%D0%B5%D0%BE%D0%BF%D1%80%D0%B5%D0%B4%D0%B5%D0%BB%D1%91%D0%BD%D0%BD%D1%8B%D1%85_%D0%B2%D1%8B%D1%80%D0%B0%D0%B6%D0%B5%D0%BD%D0%B8%D0%B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0%B5%D0%B7%D0%BD%D1%8B%D0%B5_%D0%B8%D1%81%D0%BA%D0%BE%D0%BF%D0%B0%D0%B5%D0%BC%D1%8B%D0%B5" TargetMode="External"/><Relationship Id="rId11" Type="http://schemas.openxmlformats.org/officeDocument/2006/relationships/hyperlink" Target="http://www.mining-enc.ru/z/zaboj/" TargetMode="External"/><Relationship Id="rId5" Type="http://schemas.openxmlformats.org/officeDocument/2006/relationships/hyperlink" Target="https://ru.wikipedia.org/wiki/%D0%9A%D0%BE%D0%B2%D1%88_(%D1%80%D0%B0%D0%B1%D0%BE%D1%87%D0%B8%D0%B9_%D0%BE%D1%80%D0%B3%D0%B0%D0%BD)" TargetMode="External"/><Relationship Id="rId10" Type="http://schemas.openxmlformats.org/officeDocument/2006/relationships/hyperlink" Target="http://www.mining-enc.ru/v/vzryv/" TargetMode="External"/><Relationship Id="rId4" Type="http://schemas.openxmlformats.org/officeDocument/2006/relationships/hyperlink" Target="https://ru.wikipedia.org/wiki/%D0%97%D0%B5%D0%BC%D0%BB%D0%B5%D1%80%D0%BE%D0%B9%D0%BD%D0%BE-%D1%82%D1%80%D0%B0%D0%BD%D1%81%D0%BF%D0%BE%D1%80%D1%82%D0%BD%D1%8B%D0%B5_%D0%BC%D0%B0%D1%88%D0%B8%D0%BD%D1%8B" TargetMode="External"/><Relationship Id="rId9" Type="http://schemas.openxmlformats.org/officeDocument/2006/relationships/hyperlink" Target="http://www.mining-enc.ru/g/gornaya-mass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Самал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b="14601"/>
          <a:stretch>
            <a:fillRect/>
          </a:stretch>
        </p:blipFill>
        <p:spPr bwMode="auto">
          <a:xfrm>
            <a:off x="-19050" y="692696"/>
            <a:ext cx="9163050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Тема открытого урока: </a:t>
            </a:r>
            <a:r>
              <a:rPr lang="ru-RU" sz="6000" b="1" i="1" dirty="0" smtClean="0">
                <a:solidFill>
                  <a:srgbClr val="002060"/>
                </a:solidFill>
              </a:rPr>
              <a:t>Карьерный транспорт 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280920" cy="83894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Хромтауский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горно-технический</a:t>
            </a:r>
            <a:r>
              <a:rPr lang="ru-RU" b="1" dirty="0" smtClean="0">
                <a:solidFill>
                  <a:srgbClr val="002060"/>
                </a:solidFill>
              </a:rPr>
              <a:t> колледж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626469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В качестве локомотивов в карьерах применяют электровозы, тепловозы и тяговые агрегаты. </a:t>
            </a:r>
          </a:p>
          <a:p>
            <a:pPr algn="just">
              <a:buNone/>
            </a:pPr>
            <a:r>
              <a:rPr lang="ru-RU" dirty="0" smtClean="0"/>
              <a:t>		Наиболее распространение получили </a:t>
            </a:r>
            <a:r>
              <a:rPr lang="ru-RU" b="1" dirty="0" smtClean="0"/>
              <a:t>контактные электровозы</a:t>
            </a:r>
            <a:r>
              <a:rPr lang="ru-RU" dirty="0" smtClean="0"/>
              <a:t>, питающиеся от сети постоянного тока напряжением 1500 и 3000 В и переменного тока напряжением 10кВ. На стационарных путях контактный провод подвешивают на металлических или железобетонных опорах на высоте 5,75-6,25м. На забойных и отвальных путях контактный провод монтируют на передвижных опорах сбоку от рельсового пути. </a:t>
            </a:r>
          </a:p>
          <a:p>
            <a:pPr algn="just">
              <a:buNone/>
            </a:pPr>
            <a:r>
              <a:rPr lang="ru-RU" b="1" dirty="0" smtClean="0"/>
              <a:t>		Автомобильный транспорт</a:t>
            </a:r>
            <a:r>
              <a:rPr lang="ru-RU" dirty="0" smtClean="0"/>
              <a:t> по сравнению с железнодорожным позволяет: иметь более крутые уклоны (до 0,1 в грузовом направлении и до 0,12-0,15 в порожняковом) и меньшие радиусы закруглений пути (до 12-20 м), что сокращает объемы вскрывающих траншей и сроки сдачи карьеров в эксплуатацию; отрабатывать наибольшие рудные тела при значительной глубине их залегания с меньшим объемом вскрышных работ; отрабатывать тела сложной конфигурации с меньшими потерями; повысить производительность экскаваторов на 15-20% ввиду меньших простоев в ожидании транспорта.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3801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автосамосв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21352" cy="570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12068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bg1"/>
                </a:solidFill>
              </a:rPr>
              <a:t>Основным видом автомобильного транспорта в карьерах являются автосамосвалы грузоподъемностью 27-75т, разгружающие опрокидыванием кузова назад на угол 50-60</a:t>
            </a:r>
            <a:r>
              <a:rPr lang="ru-RU" b="1" baseline="30000" dirty="0" smtClean="0">
                <a:solidFill>
                  <a:schemeClr val="bg1"/>
                </a:solidFill>
              </a:rPr>
              <a:t>0</a:t>
            </a:r>
            <a:r>
              <a:rPr lang="ru-RU" b="1" dirty="0" smtClean="0">
                <a:solidFill>
                  <a:schemeClr val="bg1"/>
                </a:solidFill>
              </a:rPr>
              <a:t> с </a:t>
            </a:r>
            <a:r>
              <a:rPr lang="ru-RU" dirty="0" smtClean="0"/>
              <a:t>помощью гидроцилиндров. Внедряются автосамосвалы грузоподъемностью 110 и 180т.</a:t>
            </a:r>
          </a:p>
          <a:p>
            <a:pPr algn="just">
              <a:buNone/>
            </a:pPr>
            <a:r>
              <a:rPr lang="ru-RU" b="1" dirty="0" smtClean="0"/>
              <a:t>		Конвейерный транспорт</a:t>
            </a:r>
            <a:r>
              <a:rPr lang="ru-RU" dirty="0" smtClean="0"/>
              <a:t> получил широкое распространение в карьерах для доставки мягких руд, угля, пород, разрабатываемых преимущественно роторным экскаваторами. Реже его используют для транспортирования крепких руд и скальных пород, прошедших предварительное дробление до кусков крупностью 300-400мм. </a:t>
            </a:r>
          </a:p>
          <a:p>
            <a:pPr algn="just">
              <a:buNone/>
            </a:pPr>
            <a:r>
              <a:rPr lang="ru-RU" b="1" dirty="0" smtClean="0"/>
              <a:t>		Ленточные конвейеры</a:t>
            </a:r>
            <a:r>
              <a:rPr lang="ru-RU" dirty="0" smtClean="0"/>
              <a:t>, применяемые на открытых разработках, не имеют принципиальных отличий в конструкции от подземных, но имеют  большие параметры. Ширина ленты конвейера 3000-3200мм, скорость ее движения – 8м/с, производительность – 25-30тыс.м</a:t>
            </a:r>
            <a:r>
              <a:rPr lang="ru-RU" baseline="30000" dirty="0" smtClean="0"/>
              <a:t>3</a:t>
            </a:r>
            <a:r>
              <a:rPr lang="ru-RU" dirty="0" smtClean="0"/>
              <a:t>/ч. Длина одного става конвейера может достигать 10-12 км, а суммарная мощность всех приводов 6-9 тыс. кВт. </a:t>
            </a:r>
          </a:p>
          <a:p>
            <a:pPr algn="just">
              <a:buNone/>
            </a:pPr>
            <a:r>
              <a:rPr lang="ru-RU" dirty="0" smtClean="0"/>
              <a:t>		Наиболее перспективны </a:t>
            </a:r>
            <a:r>
              <a:rPr lang="ru-RU" b="1" dirty="0" smtClean="0"/>
              <a:t>ленточно-канатные конвейеры</a:t>
            </a:r>
            <a:r>
              <a:rPr lang="ru-RU" dirty="0" smtClean="0"/>
              <a:t>, допускающие большую длину става и изгиб в горизонтальной плоскости радиусом до 120-150м.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5311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b="1" dirty="0" smtClean="0"/>
              <a:t>		</a:t>
            </a:r>
            <a:r>
              <a:rPr lang="ru-RU" sz="1700" b="1" dirty="0" err="1" smtClean="0"/>
              <a:t>Экскава́тор</a:t>
            </a:r>
            <a:r>
              <a:rPr lang="ru-RU" sz="1700" dirty="0" smtClean="0"/>
              <a:t> (от </a:t>
            </a:r>
            <a:r>
              <a:rPr lang="ru-RU" sz="1700" dirty="0" smtClean="0">
                <a:hlinkClick r:id="rId3" tooltip="Латинский язык"/>
              </a:rPr>
              <a:t>лат.</a:t>
            </a:r>
            <a:r>
              <a:rPr lang="ru-RU" sz="1700" dirty="0" smtClean="0"/>
              <a:t> </a:t>
            </a:r>
            <a:r>
              <a:rPr lang="ru-RU" sz="1700" i="1" dirty="0" err="1" smtClean="0"/>
              <a:t>excavo</a:t>
            </a:r>
            <a:r>
              <a:rPr lang="ru-RU" sz="1700" dirty="0" smtClean="0"/>
              <a:t> — «долблю, вынимаю») — основной тип </a:t>
            </a:r>
            <a:r>
              <a:rPr lang="ru-RU" sz="1700" dirty="0" smtClean="0">
                <a:hlinkClick r:id="rId4" tooltip="Землеройно-транспортные машины"/>
              </a:rPr>
              <a:t>землеройных машин</a:t>
            </a:r>
            <a:r>
              <a:rPr lang="ru-RU" sz="1700" dirty="0" smtClean="0"/>
              <a:t>, оснащённых </a:t>
            </a:r>
            <a:r>
              <a:rPr lang="ru-RU" sz="1700" dirty="0" smtClean="0">
                <a:hlinkClick r:id="rId5" tooltip="Ковш (рабочий орган)"/>
              </a:rPr>
              <a:t>ковшом</a:t>
            </a:r>
            <a:r>
              <a:rPr lang="ru-RU" sz="1700" dirty="0" smtClean="0"/>
              <a:t>. Основным назначением является разработка грунтов (горных пород, </a:t>
            </a:r>
            <a:r>
              <a:rPr lang="ru-RU" sz="1700" dirty="0" smtClean="0">
                <a:hlinkClick r:id="rId6" tooltip="Полезные ископаемые"/>
              </a:rPr>
              <a:t>полезных ископаемых</a:t>
            </a:r>
            <a:r>
              <a:rPr lang="ru-RU" sz="1700" dirty="0" smtClean="0"/>
              <a:t>) и погрузка сыпучих материалов.</a:t>
            </a:r>
          </a:p>
          <a:p>
            <a:pPr algn="just">
              <a:buNone/>
            </a:pPr>
            <a:r>
              <a:rPr lang="ru-RU" sz="1700" dirty="0" smtClean="0"/>
              <a:t>		Главным отличием одноковшового экскаватора от других землеройных машин является то, что экскавация (выемка) грунта (материала из штабеля</a:t>
            </a:r>
            <a:r>
              <a:rPr lang="ru-RU" sz="1700" baseline="30000" dirty="0" smtClean="0"/>
              <a:t>[</a:t>
            </a:r>
            <a:r>
              <a:rPr lang="ru-RU" sz="1700" i="1" baseline="30000" dirty="0" smtClean="0">
                <a:hlinkClick r:id="rId7" tooltip="Википедия:Избегайте неопределённых выражений"/>
              </a:rPr>
              <a:t>что?</a:t>
            </a:r>
            <a:r>
              <a:rPr lang="ru-RU" sz="1700" baseline="30000" dirty="0" smtClean="0"/>
              <a:t>]</a:t>
            </a:r>
            <a:r>
              <a:rPr lang="ru-RU" sz="1700" dirty="0" smtClean="0"/>
              <a:t>) производится подвижным рабочим органом при неподвижном шасси. Поворот ковша на разгрузку также производится при стоящей машине. Многоковшовые экскаваторы могут передвигаться во время набора грунта (</a:t>
            </a:r>
            <a:r>
              <a:rPr lang="ru-RU" sz="1700" dirty="0" smtClean="0">
                <a:hlinkClick r:id="rId8" tooltip="Траншеекопатель"/>
              </a:rPr>
              <a:t>траншеекопатели</a:t>
            </a:r>
            <a:r>
              <a:rPr lang="ru-RU" sz="1700" dirty="0" smtClean="0"/>
              <a:t>, например), но ковши обязательно двигаются отдельно от шасси.	</a:t>
            </a:r>
          </a:p>
          <a:p>
            <a:pPr algn="just">
              <a:buNone/>
            </a:pPr>
            <a:r>
              <a:rPr lang="ru-RU" sz="1700" dirty="0" smtClean="0"/>
              <a:t>		РОТОРНЫЙ ЭКСКАВАТОР — самоходная машина непрерывного действия на гусеничном или </a:t>
            </a:r>
            <a:r>
              <a:rPr lang="ru-RU" sz="1700" dirty="0" err="1" smtClean="0"/>
              <a:t>шагающе-рельсовом</a:t>
            </a:r>
            <a:r>
              <a:rPr lang="ru-RU" sz="1700" dirty="0" smtClean="0"/>
              <a:t> ходу с выдвижной или </a:t>
            </a:r>
            <a:r>
              <a:rPr lang="ru-RU" sz="1700" dirty="0" err="1" smtClean="0"/>
              <a:t>невыдвижной</a:t>
            </a:r>
            <a:r>
              <a:rPr lang="ru-RU" sz="1700" dirty="0" smtClean="0"/>
              <a:t> стрелой, предназначенная для ведения вскрышных или добычных работ верхним (преимущественно) и нижним черпанием, разработки выемок (каналов), удаления породы в отвал или погрузки </a:t>
            </a:r>
            <a:r>
              <a:rPr lang="ru-RU" sz="1700" u="sng" dirty="0" smtClean="0">
                <a:solidFill>
                  <a:schemeClr val="accent3">
                    <a:lumMod val="50000"/>
                  </a:schemeClr>
                </a:solidFill>
                <a:hlinkClick r:id="rId9" tooltip="Горная масса"/>
              </a:rPr>
              <a:t>горной массы</a:t>
            </a:r>
            <a:r>
              <a:rPr lang="ru-RU" sz="1700" dirty="0" smtClean="0"/>
              <a:t> в транспортное средство. Применяется на породах и углях малой и средний крепости (до IV категории включительно без предварительного рыхления </a:t>
            </a:r>
            <a:r>
              <a:rPr lang="ru-RU" sz="1700" u="sng" dirty="0" smtClean="0">
                <a:hlinkClick r:id="rId10" tooltip="Взрыв"/>
              </a:rPr>
              <a:t>взрывом</a:t>
            </a:r>
            <a:r>
              <a:rPr lang="ru-RU" sz="1700" dirty="0" smtClean="0"/>
              <a:t>, а более крепких — после рыхления) при температурах — 40-35°С. При работе исполнительный орган роторного экскаватора осуществляет движение в горизонтальной и вертикальной плоскости. Подача ротора на </a:t>
            </a:r>
            <a:r>
              <a:rPr lang="ru-RU" sz="1700" u="sng" dirty="0" smtClean="0">
                <a:hlinkClick r:id="rId11" tooltip="Забой"/>
              </a:rPr>
              <a:t>забой</a:t>
            </a:r>
            <a:r>
              <a:rPr lang="ru-RU" sz="1700" dirty="0" smtClean="0"/>
              <a:t> происходит либо за счёт выдвижения роторной стрелы, либо за счёт подачи всей машины на ходовом устройстве вперёд.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24403" cy="541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32440" cy="563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208823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«Выяви главное»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146876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Конспективная запись</a:t>
            </a:r>
          </a:p>
          <a:p>
            <a:pPr algn="ctr">
              <a:buNone/>
            </a:pPr>
            <a:r>
              <a:rPr lang="ru-RU" i="1" dirty="0" smtClean="0"/>
              <a:t> (индивидуальная работа)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«Интересные загадки»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Сейчас, дружок, вопрос такой:</a:t>
            </a:r>
          </a:p>
          <a:p>
            <a:pPr>
              <a:buNone/>
            </a:pPr>
            <a:r>
              <a:rPr lang="ru-RU" dirty="0" smtClean="0"/>
              <a:t>Скажи, как называют</a:t>
            </a:r>
          </a:p>
          <a:p>
            <a:pPr>
              <a:buNone/>
            </a:pPr>
            <a:r>
              <a:rPr lang="ru-RU" dirty="0" smtClean="0"/>
              <a:t>Рабочего, что под землей </a:t>
            </a:r>
          </a:p>
          <a:p>
            <a:pPr>
              <a:buNone/>
            </a:pPr>
            <a:r>
              <a:rPr lang="ru-RU" smtClean="0"/>
              <a:t>Руду нам </a:t>
            </a:r>
            <a:r>
              <a:rPr lang="ru-RU" dirty="0" smtClean="0"/>
              <a:t>добывает.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4293096"/>
            <a:ext cx="842493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из земли поднять легко,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Но трудно кинуть далеко.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Самал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0"/>
            <a:ext cx="9144000" cy="69452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  Цель: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1. Сформировать понятие о карьерных транспортах и их назначение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2. Развивать интеллект, научиться выделять главное.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3. Воспитывать уважение к людям, труду, добросовестность,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ответственность.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1662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Вот вам чертеж, где каждый размер </a:t>
            </a:r>
          </a:p>
          <a:p>
            <a:pPr algn="r">
              <a:buNone/>
            </a:pPr>
            <a:r>
              <a:rPr lang="ru-RU" dirty="0" smtClean="0"/>
              <a:t>Новые детали дал 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Лесов строительных он житель </a:t>
            </a:r>
          </a:p>
          <a:p>
            <a:pPr>
              <a:buNone/>
            </a:pPr>
            <a:r>
              <a:rPr lang="ru-RU" dirty="0" smtClean="0"/>
              <a:t>Возводит нам дома ….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Тепловозы я вожу</a:t>
            </a:r>
          </a:p>
          <a:p>
            <a:pPr algn="r">
              <a:buNone/>
            </a:pPr>
            <a:r>
              <a:rPr lang="ru-RU" dirty="0" smtClean="0"/>
              <a:t>Пассажирам я слежу.</a:t>
            </a:r>
          </a:p>
          <a:p>
            <a:pPr algn="r">
              <a:buNone/>
            </a:pPr>
            <a:r>
              <a:rPr lang="ru-RU" dirty="0" smtClean="0"/>
              <a:t>Я не токарь, не горнист. </a:t>
            </a:r>
          </a:p>
          <a:p>
            <a:pPr algn="r">
              <a:buNone/>
            </a:pPr>
            <a:r>
              <a:rPr lang="ru-RU" dirty="0" smtClean="0"/>
              <a:t>Я веселый…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Путь его тяжел и долог</a:t>
            </a:r>
          </a:p>
          <a:p>
            <a:pPr>
              <a:buNone/>
            </a:pPr>
            <a:r>
              <a:rPr lang="ru-RU" dirty="0" smtClean="0"/>
              <a:t>Ищет залежи … </a:t>
            </a:r>
          </a:p>
          <a:p>
            <a:pPr algn="r">
              <a:buNone/>
            </a:pPr>
            <a:r>
              <a:rPr lang="ru-RU" dirty="0" smtClean="0"/>
              <a:t>Я грузы  кранами вожу,</a:t>
            </a:r>
          </a:p>
          <a:p>
            <a:pPr algn="r">
              <a:buNone/>
            </a:pPr>
            <a:r>
              <a:rPr lang="ru-RU" dirty="0" smtClean="0"/>
              <a:t>В высокой будке я сижу.</a:t>
            </a:r>
          </a:p>
          <a:p>
            <a:pPr algn="r">
              <a:buNone/>
            </a:pPr>
            <a:r>
              <a:rPr lang="ru-RU" dirty="0" smtClean="0"/>
              <a:t>Я не привык ходить пешком,</a:t>
            </a:r>
          </a:p>
          <a:p>
            <a:pPr algn="r">
              <a:buNone/>
            </a:pPr>
            <a:r>
              <a:rPr lang="ru-RU" dirty="0" smtClean="0"/>
              <a:t>Меня зовут ….</a:t>
            </a:r>
          </a:p>
          <a:p>
            <a:pPr>
              <a:buNone/>
            </a:pPr>
            <a:r>
              <a:rPr lang="ru-RU" dirty="0" smtClean="0"/>
              <a:t>Он рассказывает внятно,</a:t>
            </a:r>
          </a:p>
          <a:p>
            <a:pPr>
              <a:buNone/>
            </a:pPr>
            <a:r>
              <a:rPr lang="ru-RU" dirty="0" smtClean="0"/>
              <a:t>Он экскурсии ведет.</a:t>
            </a:r>
          </a:p>
          <a:p>
            <a:pPr>
              <a:buNone/>
            </a:pPr>
            <a:r>
              <a:rPr lang="ru-RU" dirty="0" smtClean="0"/>
              <a:t>Нам становится понятно,</a:t>
            </a:r>
          </a:p>
          <a:p>
            <a:pPr>
              <a:buNone/>
            </a:pPr>
            <a:r>
              <a:rPr lang="ru-RU" dirty="0" smtClean="0"/>
              <a:t>То, что он …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ОИ «Впиши слово и прочитай»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1. В … применяют … путь шириной (1524 мм) колеи.</a:t>
            </a:r>
          </a:p>
          <a:p>
            <a:pPr algn="just">
              <a:buNone/>
            </a:pPr>
            <a:r>
              <a:rPr lang="ru-RU" dirty="0" smtClean="0"/>
              <a:t>		2. Для широкой … применяют … Р-50, Р-65, Р-75.</a:t>
            </a:r>
          </a:p>
          <a:p>
            <a:pPr algn="just">
              <a:buNone/>
            </a:pPr>
            <a:r>
              <a:rPr lang="ru-RU" dirty="0" smtClean="0"/>
              <a:t>		3. … и породу в … перевозят в </a:t>
            </a:r>
            <a:r>
              <a:rPr lang="ru-RU" b="1" dirty="0" smtClean="0"/>
              <a:t>… </a:t>
            </a:r>
            <a:r>
              <a:rPr lang="ru-RU" dirty="0" smtClean="0"/>
              <a:t>– металлических вагонах, имеющих откидывающиеся или поднимающиеся ….</a:t>
            </a:r>
          </a:p>
          <a:p>
            <a:pPr algn="just">
              <a:buNone/>
            </a:pPr>
            <a:r>
              <a:rPr lang="ru-RU" dirty="0" smtClean="0"/>
              <a:t>		4. В качестве … в карьерах применяют …, … и тяговые агрегаты.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 5. Наиболее распространение получили </a:t>
            </a:r>
            <a:r>
              <a:rPr lang="ru-RU" b="1" dirty="0" smtClean="0"/>
              <a:t>… </a:t>
            </a:r>
            <a:r>
              <a:rPr lang="ru-RU" dirty="0" smtClean="0"/>
              <a:t>электровозы. </a:t>
            </a:r>
          </a:p>
          <a:p>
            <a:pPr algn="just">
              <a:buNone/>
            </a:pPr>
            <a:r>
              <a:rPr lang="ru-RU" dirty="0" smtClean="0"/>
              <a:t>		6. Основным видом … транспорта в карьерах являются … грузоподъемностью 27-75т. </a:t>
            </a:r>
          </a:p>
          <a:p>
            <a:pPr algn="just">
              <a:buNone/>
            </a:pPr>
            <a:r>
              <a:rPr lang="ru-RU" b="1" dirty="0" smtClean="0"/>
              <a:t>		</a:t>
            </a:r>
            <a:r>
              <a:rPr lang="ru-RU" dirty="0" smtClean="0"/>
              <a:t>7. Конвейерный … получил широкое распространение в … для доставки мягких ….</a:t>
            </a:r>
          </a:p>
          <a:p>
            <a:pPr algn="just">
              <a:buNone/>
            </a:pPr>
            <a:r>
              <a:rPr lang="ru-RU" dirty="0" smtClean="0"/>
              <a:t>		8. … ленты … 3000-3200мм, … ее движения – 8м/с, производительность – 25-30тыс.м</a:t>
            </a:r>
            <a:r>
              <a:rPr lang="ru-RU" baseline="30000" dirty="0" smtClean="0"/>
              <a:t>3</a:t>
            </a:r>
            <a:r>
              <a:rPr lang="ru-RU" dirty="0" smtClean="0"/>
              <a:t>/ч.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1. В </a:t>
            </a:r>
            <a:r>
              <a:rPr lang="ru-RU" b="1" dirty="0" smtClean="0"/>
              <a:t>карьерах</a:t>
            </a:r>
            <a:r>
              <a:rPr lang="ru-RU" dirty="0" smtClean="0"/>
              <a:t> применяют </a:t>
            </a:r>
            <a:r>
              <a:rPr lang="ru-RU" b="1" dirty="0" smtClean="0"/>
              <a:t>рельсовый</a:t>
            </a:r>
            <a:r>
              <a:rPr lang="ru-RU" dirty="0" smtClean="0"/>
              <a:t> путь </a:t>
            </a:r>
            <a:r>
              <a:rPr lang="ru-RU" dirty="0" smtClean="0"/>
              <a:t>шириной (1524 мм) колеи.</a:t>
            </a:r>
          </a:p>
          <a:p>
            <a:pPr algn="just">
              <a:buNone/>
            </a:pPr>
            <a:r>
              <a:rPr lang="ru-RU" dirty="0" smtClean="0"/>
              <a:t>		2. Для широкой </a:t>
            </a:r>
            <a:r>
              <a:rPr lang="ru-RU" b="1" dirty="0" smtClean="0"/>
              <a:t>колеи</a:t>
            </a:r>
            <a:r>
              <a:rPr lang="ru-RU" dirty="0" smtClean="0"/>
              <a:t> применяют </a:t>
            </a:r>
            <a:r>
              <a:rPr lang="ru-RU" b="1" dirty="0" smtClean="0"/>
              <a:t>рельсы</a:t>
            </a:r>
            <a:r>
              <a:rPr lang="ru-RU" dirty="0" smtClean="0"/>
              <a:t> Р-50</a:t>
            </a:r>
            <a:r>
              <a:rPr lang="ru-RU" dirty="0" smtClean="0"/>
              <a:t>, Р-65, Р-75.</a:t>
            </a:r>
          </a:p>
          <a:p>
            <a:pPr algn="just">
              <a:buNone/>
            </a:pPr>
            <a:r>
              <a:rPr lang="ru-RU" dirty="0" smtClean="0"/>
              <a:t>		3. </a:t>
            </a:r>
            <a:r>
              <a:rPr lang="ru-RU" b="1" dirty="0" smtClean="0"/>
              <a:t>Руду</a:t>
            </a:r>
            <a:r>
              <a:rPr lang="ru-RU" dirty="0" smtClean="0"/>
              <a:t> и </a:t>
            </a:r>
            <a:r>
              <a:rPr lang="ru-RU" dirty="0" smtClean="0"/>
              <a:t>породу в </a:t>
            </a:r>
            <a:r>
              <a:rPr lang="ru-RU" b="1" dirty="0" smtClean="0"/>
              <a:t>карьерах</a:t>
            </a:r>
            <a:r>
              <a:rPr lang="ru-RU" dirty="0" smtClean="0"/>
              <a:t> перевозят </a:t>
            </a:r>
            <a:r>
              <a:rPr lang="ru-RU" dirty="0" smtClean="0"/>
              <a:t>в </a:t>
            </a:r>
            <a:r>
              <a:rPr lang="ru-RU" b="1" dirty="0" smtClean="0"/>
              <a:t>думпкарах </a:t>
            </a:r>
            <a:r>
              <a:rPr lang="ru-RU" dirty="0" smtClean="0"/>
              <a:t>– </a:t>
            </a:r>
            <a:r>
              <a:rPr lang="ru-RU" dirty="0" smtClean="0"/>
              <a:t>металлических вагонах, имеющих откидывающиеся или поднимающиеся </a:t>
            </a:r>
            <a:r>
              <a:rPr lang="ru-RU" b="1" dirty="0" smtClean="0"/>
              <a:t>борт</a:t>
            </a: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		4. В качестве </a:t>
            </a:r>
            <a:r>
              <a:rPr lang="ru-RU" b="1" dirty="0" smtClean="0"/>
              <a:t>локомотивов</a:t>
            </a:r>
            <a:r>
              <a:rPr lang="ru-RU" dirty="0" smtClean="0"/>
              <a:t> в </a:t>
            </a:r>
            <a:r>
              <a:rPr lang="ru-RU" dirty="0" smtClean="0"/>
              <a:t>карьерах применяют </a:t>
            </a:r>
            <a:r>
              <a:rPr lang="ru-RU" dirty="0" smtClean="0"/>
              <a:t> </a:t>
            </a:r>
            <a:r>
              <a:rPr lang="ru-RU" b="1" dirty="0" smtClean="0"/>
              <a:t>электровозы</a:t>
            </a:r>
            <a:r>
              <a:rPr lang="ru-RU" dirty="0" smtClean="0"/>
              <a:t>, </a:t>
            </a:r>
            <a:r>
              <a:rPr lang="ru-RU" b="1" dirty="0" smtClean="0"/>
              <a:t>тепловозы</a:t>
            </a:r>
            <a:r>
              <a:rPr lang="ru-RU" dirty="0" smtClean="0"/>
              <a:t> и </a:t>
            </a:r>
            <a:r>
              <a:rPr lang="ru-RU" dirty="0" smtClean="0"/>
              <a:t>тяговые агрегаты.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 5. Наиболее распространение получили </a:t>
            </a:r>
            <a:r>
              <a:rPr lang="ru-RU" b="1" dirty="0" smtClean="0"/>
              <a:t>контактные </a:t>
            </a:r>
            <a:r>
              <a:rPr lang="ru-RU" dirty="0" smtClean="0"/>
              <a:t>электровозы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		6. Основным видом </a:t>
            </a:r>
            <a:r>
              <a:rPr lang="ru-RU" b="1" dirty="0" smtClean="0"/>
              <a:t>автомобильного</a:t>
            </a:r>
            <a:r>
              <a:rPr lang="ru-RU" dirty="0" smtClean="0"/>
              <a:t> транспорта </a:t>
            </a:r>
            <a:r>
              <a:rPr lang="ru-RU" dirty="0" smtClean="0"/>
              <a:t>в карьерах являются </a:t>
            </a:r>
            <a:r>
              <a:rPr lang="ru-RU" b="1" dirty="0" smtClean="0"/>
              <a:t>автосамосвалы</a:t>
            </a:r>
            <a:r>
              <a:rPr lang="ru-RU" dirty="0" smtClean="0"/>
              <a:t> грузоподъемностью </a:t>
            </a:r>
            <a:r>
              <a:rPr lang="ru-RU" dirty="0" smtClean="0"/>
              <a:t>27-75т. </a:t>
            </a:r>
          </a:p>
          <a:p>
            <a:pPr algn="just">
              <a:buNone/>
            </a:pPr>
            <a:r>
              <a:rPr lang="ru-RU" b="1" dirty="0" smtClean="0"/>
              <a:t>		</a:t>
            </a:r>
            <a:r>
              <a:rPr lang="ru-RU" dirty="0" smtClean="0"/>
              <a:t>7. Конвейерный </a:t>
            </a:r>
            <a:r>
              <a:rPr lang="ru-RU" b="1" i="1" dirty="0" smtClean="0"/>
              <a:t>транспорт</a:t>
            </a:r>
            <a:r>
              <a:rPr lang="ru-RU" dirty="0" smtClean="0"/>
              <a:t> получил </a:t>
            </a:r>
            <a:r>
              <a:rPr lang="ru-RU" dirty="0" smtClean="0"/>
              <a:t>широкое распространение в </a:t>
            </a:r>
            <a:r>
              <a:rPr lang="ru-RU" b="1" dirty="0" smtClean="0"/>
              <a:t>карьерах</a:t>
            </a:r>
            <a:r>
              <a:rPr lang="ru-RU" dirty="0" smtClean="0"/>
              <a:t> для </a:t>
            </a:r>
            <a:r>
              <a:rPr lang="ru-RU" dirty="0" smtClean="0"/>
              <a:t>доставки мягких </a:t>
            </a:r>
            <a:r>
              <a:rPr lang="ru-RU" b="1" dirty="0" smtClean="0"/>
              <a:t>руд</a:t>
            </a:r>
            <a:r>
              <a:rPr lang="ru-RU" dirty="0" smtClean="0"/>
              <a:t>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8. </a:t>
            </a:r>
            <a:r>
              <a:rPr lang="ru-RU" b="1" dirty="0" smtClean="0"/>
              <a:t>Ширина</a:t>
            </a:r>
            <a:r>
              <a:rPr lang="ru-RU" dirty="0" smtClean="0"/>
              <a:t> ленты </a:t>
            </a:r>
            <a:r>
              <a:rPr lang="ru-RU" b="1" dirty="0" smtClean="0"/>
              <a:t>конвейера</a:t>
            </a:r>
            <a:r>
              <a:rPr lang="ru-RU" dirty="0" smtClean="0"/>
              <a:t> 3000-3200мм</a:t>
            </a:r>
            <a:r>
              <a:rPr lang="ru-RU" dirty="0" smtClean="0"/>
              <a:t>, </a:t>
            </a:r>
            <a:r>
              <a:rPr lang="ru-RU" b="1" dirty="0" smtClean="0"/>
              <a:t>скорость</a:t>
            </a:r>
            <a:r>
              <a:rPr lang="ru-RU" dirty="0" smtClean="0"/>
              <a:t> ее </a:t>
            </a:r>
            <a:r>
              <a:rPr lang="ru-RU" dirty="0" smtClean="0"/>
              <a:t>движения – 8м/с, производительность – 25-30тыс.м</a:t>
            </a:r>
            <a:r>
              <a:rPr lang="ru-RU" baseline="30000" dirty="0" smtClean="0"/>
              <a:t>3</a:t>
            </a:r>
            <a:r>
              <a:rPr lang="ru-RU" dirty="0" smtClean="0"/>
              <a:t>/ч.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«Прочитай и объясни»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Реферат на тему «Карьерный транспорт  </a:t>
            </a:r>
            <a:r>
              <a:rPr lang="ru-RU" dirty="0" err="1" smtClean="0"/>
              <a:t>БелАЗ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ИТОГ УРОКА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3728" y="1556792"/>
            <a:ext cx="52565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58-55б </a:t>
            </a:r>
            <a:r>
              <a:rPr lang="ru-RU" sz="5400" b="1" dirty="0"/>
              <a:t>– «5»</a:t>
            </a:r>
          </a:p>
          <a:p>
            <a:pPr>
              <a:spcBef>
                <a:spcPct val="50000"/>
              </a:spcBef>
            </a:pPr>
            <a:r>
              <a:rPr lang="ru-RU" sz="5400" b="1" dirty="0" smtClean="0"/>
              <a:t>54-50б </a:t>
            </a:r>
            <a:r>
              <a:rPr lang="ru-RU" sz="5400" b="1" dirty="0"/>
              <a:t>– «4»</a:t>
            </a:r>
          </a:p>
          <a:p>
            <a:pPr>
              <a:spcBef>
                <a:spcPct val="50000"/>
              </a:spcBef>
            </a:pPr>
            <a:r>
              <a:rPr lang="ru-RU" sz="5400" b="1" dirty="0" smtClean="0"/>
              <a:t>49-45б </a:t>
            </a:r>
            <a:r>
              <a:rPr lang="ru-RU" sz="5400" b="1" dirty="0"/>
              <a:t>– «3»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3115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План урока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Орг</a:t>
            </a:r>
            <a:r>
              <a:rPr lang="ru-RU" sz="2800" dirty="0"/>
              <a:t>.</a:t>
            </a:r>
            <a:r>
              <a:rPr lang="ru-RU" sz="2800" dirty="0" smtClean="0"/>
              <a:t>момент 				3′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ОИ </a:t>
            </a:r>
            <a:r>
              <a:rPr lang="ru-RU" sz="2800" b="1" dirty="0" smtClean="0"/>
              <a:t>«Проверь себя»</a:t>
            </a:r>
            <a:r>
              <a:rPr lang="ru-RU" sz="2800" dirty="0" smtClean="0"/>
              <a:t>			12′ 	 10б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Новая информация			20′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5 минутка				5′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dirty="0" smtClean="0"/>
              <a:t>«Выяви главное» </a:t>
            </a:r>
            <a:r>
              <a:rPr lang="ru-RU" sz="2800" dirty="0" smtClean="0"/>
              <a:t>конспект.часть15′	20б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ОИ </a:t>
            </a:r>
            <a:r>
              <a:rPr lang="ru-RU" sz="2800" b="1" dirty="0" smtClean="0"/>
              <a:t>«Интересные загадки» </a:t>
            </a:r>
            <a:r>
              <a:rPr lang="ru-RU" sz="2800" dirty="0" smtClean="0"/>
              <a:t>	8	по 1б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ОИ </a:t>
            </a:r>
            <a:r>
              <a:rPr lang="ru-RU" sz="2800" b="1" dirty="0" smtClean="0"/>
              <a:t>«Впиши слово и прочитай»</a:t>
            </a:r>
            <a:r>
              <a:rPr lang="ru-RU" sz="2800" dirty="0" smtClean="0"/>
              <a:t>	7′ </a:t>
            </a:r>
            <a:r>
              <a:rPr lang="ru-RU" sz="2800" dirty="0"/>
              <a:t>	</a:t>
            </a:r>
            <a:r>
              <a:rPr lang="ru-RU" sz="2800" dirty="0" smtClean="0"/>
              <a:t>20б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err="1" smtClean="0"/>
              <a:t>Дом.задание</a:t>
            </a:r>
            <a:r>
              <a:rPr lang="ru-RU" sz="2800" dirty="0" smtClean="0"/>
              <a:t>				2′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Итог урока				3′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03800" y="5056188"/>
            <a:ext cx="32400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58-55б </a:t>
            </a:r>
            <a:r>
              <a:rPr lang="ru-RU" sz="2800" b="1" dirty="0"/>
              <a:t>– «5»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/>
              <a:t>54-50б </a:t>
            </a:r>
            <a:r>
              <a:rPr lang="ru-RU" sz="2800" b="1" dirty="0"/>
              <a:t>– «4»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/>
              <a:t>49-45б </a:t>
            </a:r>
            <a:r>
              <a:rPr lang="ru-RU" sz="2800" b="1" dirty="0"/>
              <a:t>– «3»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Самал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0"/>
            <a:ext cx="9144000" cy="694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ОИ «Проверь себя»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3813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1. Какие минералы входят в хромовые руды?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гематит, </a:t>
            </a:r>
            <a:r>
              <a:rPr lang="ru-RU" dirty="0" err="1" smtClean="0"/>
              <a:t>хромпикотит</a:t>
            </a:r>
            <a:r>
              <a:rPr lang="ru-RU" dirty="0" smtClean="0"/>
              <a:t>, </a:t>
            </a:r>
            <a:r>
              <a:rPr lang="ru-RU" dirty="0" err="1" smtClean="0"/>
              <a:t>магнохромит</a:t>
            </a: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err="1" smtClean="0"/>
              <a:t>магнохромит</a:t>
            </a:r>
            <a:r>
              <a:rPr lang="ru-RU" dirty="0" smtClean="0"/>
              <a:t>, хромит, </a:t>
            </a:r>
            <a:r>
              <a:rPr lang="ru-RU" dirty="0" err="1" smtClean="0"/>
              <a:t>хромпикотит</a:t>
            </a:r>
            <a:r>
              <a:rPr lang="ru-RU" dirty="0" smtClean="0"/>
              <a:t>, </a:t>
            </a:r>
            <a:r>
              <a:rPr lang="ru-RU" dirty="0" err="1" smtClean="0"/>
              <a:t>алюмохромит</a:t>
            </a:r>
            <a:r>
              <a:rPr lang="ru-RU" dirty="0" smtClean="0"/>
              <a:t>.         </a:t>
            </a:r>
          </a:p>
          <a:p>
            <a:pPr>
              <a:buNone/>
            </a:pPr>
            <a:r>
              <a:rPr lang="ru-RU" dirty="0" smtClean="0"/>
              <a:t>В) алюминий, хром, золото, медь</a:t>
            </a:r>
          </a:p>
          <a:p>
            <a:pPr>
              <a:buNone/>
            </a:pPr>
            <a:r>
              <a:rPr lang="ru-RU" b="1" dirty="0" smtClean="0"/>
              <a:t>2. Месторождение или его часть отводимая шахте для разработке называется?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околоствольный двор 	Б) шахтный ствол 		В) шахтное поле </a:t>
            </a:r>
          </a:p>
          <a:p>
            <a:pPr>
              <a:buNone/>
            </a:pPr>
            <a:r>
              <a:rPr lang="ru-RU" b="1" dirty="0" smtClean="0"/>
              <a:t>3. В каком сырье является главным апатит?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фосфатное сырье		Б) рудное сырье 		В) хромовые руды </a:t>
            </a:r>
          </a:p>
          <a:p>
            <a:pPr>
              <a:buNone/>
            </a:pPr>
            <a:r>
              <a:rPr lang="ru-RU" b="1" dirty="0" smtClean="0"/>
              <a:t>4. Как называется руда выдаваемая на поверхность с примесями пустых пород?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пустой породой		Б) рудой		В) рудной массой</a:t>
            </a:r>
          </a:p>
          <a:p>
            <a:pPr>
              <a:buNone/>
            </a:pPr>
            <a:r>
              <a:rPr lang="ru-RU" b="1" dirty="0" smtClean="0"/>
              <a:t>5. На сколько лет должны быть обеспечены предприятия разведанными запасами сырья?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30-50 лет		Б) 40-80 лет	В) 30-80 лет</a:t>
            </a:r>
          </a:p>
          <a:p>
            <a:pPr>
              <a:buNone/>
            </a:pPr>
            <a:r>
              <a:rPr lang="ru-RU" b="1" dirty="0" smtClean="0"/>
              <a:t>6. Какие запасы могут рассматриваться как объект промышленного освоения в будущем?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балансовые		Б) </a:t>
            </a:r>
            <a:r>
              <a:rPr lang="ru-RU" dirty="0" err="1" smtClean="0"/>
              <a:t>забалансовые</a:t>
            </a:r>
            <a:r>
              <a:rPr lang="ru-RU" dirty="0" smtClean="0"/>
              <a:t> и балансовые		В) </a:t>
            </a:r>
            <a:r>
              <a:rPr lang="ru-RU" dirty="0" err="1" smtClean="0"/>
              <a:t>забалансовые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7. Элементы находящиеся в виде химических соединений, называются?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горными породами	Б) пустыми породами		В) минералами </a:t>
            </a:r>
          </a:p>
          <a:p>
            <a:pPr>
              <a:buNone/>
            </a:pPr>
            <a:r>
              <a:rPr lang="ru-RU" b="1" dirty="0" smtClean="0"/>
              <a:t>8. Графическое изображение поверхности проекции в уменьшенном виде?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план 	Б) проекция 	В) вид сверху </a:t>
            </a:r>
          </a:p>
          <a:p>
            <a:pPr>
              <a:buNone/>
            </a:pPr>
            <a:r>
              <a:rPr lang="ru-RU" b="1" dirty="0" smtClean="0"/>
              <a:t>9. Что такое пласт?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форма залегания осадочных горных пород в виде плиты</a:t>
            </a:r>
          </a:p>
          <a:p>
            <a:pPr>
              <a:buNone/>
            </a:pPr>
            <a:r>
              <a:rPr lang="ru-RU" dirty="0" smtClean="0"/>
              <a:t>Б) графическое изображение поверхности проекции в уменьшенном виде</a:t>
            </a:r>
          </a:p>
          <a:p>
            <a:pPr>
              <a:buNone/>
            </a:pPr>
            <a:r>
              <a:rPr lang="ru-RU" dirty="0" smtClean="0"/>
              <a:t>Б) одна из групп комбинированных систем разработки</a:t>
            </a:r>
          </a:p>
          <a:p>
            <a:pPr>
              <a:buNone/>
            </a:pPr>
            <a:r>
              <a:rPr lang="ru-RU" b="1" dirty="0" smtClean="0"/>
              <a:t>10. Что называется рудником?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вертикальная и наклонная выработка		</a:t>
            </a:r>
          </a:p>
          <a:p>
            <a:pPr>
              <a:buNone/>
            </a:pPr>
            <a:r>
              <a:rPr lang="ru-RU" dirty="0" smtClean="0"/>
              <a:t>Б) слепой ствол 	</a:t>
            </a:r>
          </a:p>
          <a:p>
            <a:pPr>
              <a:buNone/>
            </a:pPr>
            <a:r>
              <a:rPr lang="ru-RU" dirty="0" smtClean="0"/>
              <a:t>В) горное предприятие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1. а</a:t>
            </a:r>
          </a:p>
          <a:p>
            <a:pPr lvl="0">
              <a:buNone/>
            </a:pPr>
            <a:r>
              <a:rPr lang="ru-RU" dirty="0" smtClean="0"/>
              <a:t>2. а</a:t>
            </a:r>
          </a:p>
          <a:p>
            <a:pPr lvl="0">
              <a:buNone/>
            </a:pPr>
            <a:r>
              <a:rPr lang="ru-RU" dirty="0" smtClean="0"/>
              <a:t>3. б</a:t>
            </a:r>
          </a:p>
          <a:p>
            <a:pPr lvl="0">
              <a:buNone/>
            </a:pPr>
            <a:r>
              <a:rPr lang="ru-RU" dirty="0" smtClean="0"/>
              <a:t>4. а</a:t>
            </a:r>
          </a:p>
          <a:p>
            <a:pPr lvl="0">
              <a:buNone/>
            </a:pPr>
            <a:r>
              <a:rPr lang="ru-RU" dirty="0" smtClean="0"/>
              <a:t>5. б</a:t>
            </a:r>
          </a:p>
          <a:p>
            <a:pPr lvl="0">
              <a:buNone/>
            </a:pPr>
            <a:r>
              <a:rPr lang="ru-RU" dirty="0" smtClean="0"/>
              <a:t>6. в</a:t>
            </a:r>
          </a:p>
          <a:p>
            <a:pPr lvl="0">
              <a:buNone/>
            </a:pPr>
            <a:r>
              <a:rPr lang="ru-RU" dirty="0" smtClean="0"/>
              <a:t>7. а</a:t>
            </a:r>
          </a:p>
          <a:p>
            <a:pPr lvl="0">
              <a:buNone/>
            </a:pPr>
            <a:r>
              <a:rPr lang="ru-RU" dirty="0" smtClean="0"/>
              <a:t>8. б</a:t>
            </a:r>
          </a:p>
          <a:p>
            <a:pPr lvl="0">
              <a:buNone/>
            </a:pPr>
            <a:r>
              <a:rPr lang="ru-RU" dirty="0" smtClean="0"/>
              <a:t>9. б</a:t>
            </a:r>
          </a:p>
          <a:p>
            <a:pPr lvl="0">
              <a:buNone/>
            </a:pPr>
            <a:r>
              <a:rPr lang="ru-RU" dirty="0" smtClean="0"/>
              <a:t>10. 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амал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52388"/>
            <a:ext cx="9163050" cy="696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Изучение нового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«Говорю по теме»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Всеми видами карьерного транспорта в нашей стране ежегодно перевозится около 10 </a:t>
            </a:r>
            <a:r>
              <a:rPr lang="ru-RU" dirty="0" err="1" smtClean="0"/>
              <a:t>млдр.т</a:t>
            </a:r>
            <a:r>
              <a:rPr lang="ru-RU" dirty="0" smtClean="0"/>
              <a:t> горной массы, из которых 65% приходится на автомобильный и 25% на железнодорожный транспорт.</a:t>
            </a:r>
          </a:p>
          <a:p>
            <a:pPr algn="just">
              <a:buNone/>
            </a:pPr>
            <a:r>
              <a:rPr lang="ru-RU" b="1" dirty="0" smtClean="0"/>
              <a:t>		Железнодорожный транспорт</a:t>
            </a:r>
            <a:r>
              <a:rPr lang="ru-RU" dirty="0" smtClean="0"/>
              <a:t> – целесообразен при перевозках горной массы с глубины до 200-250м, средней и большой производительности  карьеров и значительных (более 3км) расстояниях транспортировки. </a:t>
            </a:r>
          </a:p>
          <a:p>
            <a:pPr algn="just">
              <a:buNone/>
            </a:pPr>
            <a:r>
              <a:rPr lang="ru-RU" dirty="0" smtClean="0"/>
              <a:t>		В карьерах применяют рельсовой пути шириной (1524 мм) колеи. Ширококолейный рельсовый путь имеет такое же устройство, как узкоколейный. Для широкой колеи применяют рельсы Р-50, Р-65, Р-75. Длина звеньев рельсов, как правило, 25м. На протяженных прямых участках возможно сооружение </a:t>
            </a:r>
            <a:r>
              <a:rPr lang="ru-RU" dirty="0" err="1" smtClean="0"/>
              <a:t>бесстыкового</a:t>
            </a:r>
            <a:r>
              <a:rPr lang="ru-RU" dirty="0" smtClean="0"/>
              <a:t> сварного пути длиной 400-800м.</a:t>
            </a:r>
          </a:p>
          <a:p>
            <a:pPr algn="just">
              <a:buNone/>
            </a:pPr>
            <a:r>
              <a:rPr lang="ru-RU" dirty="0" smtClean="0"/>
              <a:t>		Руду и породу в карьерах перевозят в </a:t>
            </a:r>
            <a:r>
              <a:rPr lang="ru-RU" b="1" dirty="0" smtClean="0"/>
              <a:t>думпкарах</a:t>
            </a:r>
            <a:r>
              <a:rPr lang="ru-RU" dirty="0" smtClean="0"/>
              <a:t> – металлических вагонах, имеющих откидывающиеся или поднимающиеся борт. Наиболее распространены думпкары с откидывающимися бортами. Они снабжены с каждой стороны </a:t>
            </a:r>
            <a:r>
              <a:rPr lang="ru-RU" dirty="0" err="1" smtClean="0"/>
              <a:t>пневмоцилиндрами</a:t>
            </a:r>
            <a:r>
              <a:rPr lang="ru-RU" dirty="0" smtClean="0"/>
              <a:t>, штоки которых шарнирно соединены с днищем думпкара.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и по запросу железнодорожный транспорт в ка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4483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Картинки по запросу думпк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думпк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Картинки по запросу думпк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Картинки по запросу думпк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54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322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Тема открытого урока: Карьерный транспорт </vt:lpstr>
      <vt:lpstr>      Цель:</vt:lpstr>
      <vt:lpstr>План урока </vt:lpstr>
      <vt:lpstr>ОИ «Проверь себя»</vt:lpstr>
      <vt:lpstr>Слайд 5</vt:lpstr>
      <vt:lpstr>Правильные ответы </vt:lpstr>
      <vt:lpstr>Изучение нового «Говорю по теме»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«Выяви главное»</vt:lpstr>
      <vt:lpstr>«Интересные загадки»</vt:lpstr>
      <vt:lpstr>Слайд 20</vt:lpstr>
      <vt:lpstr>Слайд 21</vt:lpstr>
      <vt:lpstr>ОИ «Впиши слово и прочитай»</vt:lpstr>
      <vt:lpstr>Слайд 23</vt:lpstr>
      <vt:lpstr>Слайд 24</vt:lpstr>
      <vt:lpstr>Слайд 25</vt:lpstr>
      <vt:lpstr>Слайд 26</vt:lpstr>
      <vt:lpstr>Домашнее задание </vt:lpstr>
      <vt:lpstr>ИТОГ УРОКА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Карьерный транспорт</dc:title>
  <dc:creator>Самал</dc:creator>
  <cp:lastModifiedBy>Самал</cp:lastModifiedBy>
  <cp:revision>21</cp:revision>
  <dcterms:created xsi:type="dcterms:W3CDTF">2019-10-11T09:52:43Z</dcterms:created>
  <dcterms:modified xsi:type="dcterms:W3CDTF">2019-10-15T07:25:56Z</dcterms:modified>
</cp:coreProperties>
</file>