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7" r:id="rId3"/>
    <p:sldId id="257" r:id="rId4"/>
    <p:sldId id="269" r:id="rId5"/>
    <p:sldId id="258" r:id="rId6"/>
    <p:sldId id="259" r:id="rId7"/>
    <p:sldId id="260" r:id="rId8"/>
    <p:sldId id="261" r:id="rId9"/>
    <p:sldId id="262" r:id="rId10"/>
    <p:sldId id="270" r:id="rId11"/>
    <p:sldId id="263" r:id="rId12"/>
    <p:sldId id="264" r:id="rId13"/>
    <p:sldId id="265" r:id="rId14"/>
    <p:sldId id="266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1506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84E7912-A979-4C67-AD31-2CB565DCC2E2}" type="datetimeFigureOut">
              <a:rPr lang="ru-RU" smtClean="0"/>
              <a:t>18.05.2020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50FDA71-3B1E-4EBA-B139-45AC64179A88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84E7912-A979-4C67-AD31-2CB565DCC2E2}" type="datetimeFigureOut">
              <a:rPr lang="ru-RU" smtClean="0"/>
              <a:t>18.05.2020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50FDA71-3B1E-4EBA-B139-45AC64179A8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84E7912-A979-4C67-AD31-2CB565DCC2E2}" type="datetimeFigureOut">
              <a:rPr lang="ru-RU" smtClean="0"/>
              <a:t>18.05.2020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50FDA71-3B1E-4EBA-B139-45AC64179A8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84E7912-A979-4C67-AD31-2CB565DCC2E2}" type="datetimeFigureOut">
              <a:rPr lang="ru-RU" smtClean="0"/>
              <a:t>18.05.2020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50FDA71-3B1E-4EBA-B139-45AC64179A8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84E7912-A979-4C67-AD31-2CB565DCC2E2}" type="datetimeFigureOut">
              <a:rPr lang="ru-RU" smtClean="0"/>
              <a:t>18.05.2020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50FDA71-3B1E-4EBA-B139-45AC64179A88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84E7912-A979-4C67-AD31-2CB565DCC2E2}" type="datetimeFigureOut">
              <a:rPr lang="ru-RU" smtClean="0"/>
              <a:t>18.05.2020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50FDA71-3B1E-4EBA-B139-45AC64179A8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84E7912-A979-4C67-AD31-2CB565DCC2E2}" type="datetimeFigureOut">
              <a:rPr lang="ru-RU" smtClean="0"/>
              <a:t>18.05.2020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50FDA71-3B1E-4EBA-B139-45AC64179A8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84E7912-A979-4C67-AD31-2CB565DCC2E2}" type="datetimeFigureOut">
              <a:rPr lang="ru-RU" smtClean="0"/>
              <a:t>18.05.2020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50FDA71-3B1E-4EBA-B139-45AC64179A8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84E7912-A979-4C67-AD31-2CB565DCC2E2}" type="datetimeFigureOut">
              <a:rPr lang="ru-RU" smtClean="0"/>
              <a:t>18.05.2020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50FDA71-3B1E-4EBA-B139-45AC64179A88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84E7912-A979-4C67-AD31-2CB565DCC2E2}" type="datetimeFigureOut">
              <a:rPr lang="ru-RU" smtClean="0"/>
              <a:t>18.05.2020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50FDA71-3B1E-4EBA-B139-45AC64179A8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84E7912-A979-4C67-AD31-2CB565DCC2E2}" type="datetimeFigureOut">
              <a:rPr lang="ru-RU" smtClean="0"/>
              <a:t>18.05.2020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50FDA71-3B1E-4EBA-B139-45AC64179A88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684E7912-A979-4C67-AD31-2CB565DCC2E2}" type="datetimeFigureOut">
              <a:rPr lang="ru-RU" smtClean="0"/>
              <a:t>18.05.2020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650FDA71-3B1E-4EBA-B139-45AC64179A88}" type="slidenum">
              <a:rPr lang="ru-RU" smtClean="0"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9512" y="476672"/>
            <a:ext cx="9145016" cy="3125992"/>
          </a:xfrm>
        </p:spPr>
        <p:txBody>
          <a:bodyPr>
            <a:normAutofit/>
          </a:bodyPr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«Употребление имен числительных в речи» </a:t>
            </a:r>
            <a:endParaRPr lang="ru-RU" sz="48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5362" name="Picture 2" descr="http://315405.interpar.web.hosting-test.net/uploads/posts/2017-02/1486320041_6a00d8341bf67c53ef011570e76b4e970c-800wi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31640" y="2276872"/>
            <a:ext cx="6860523" cy="3593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03648" y="692696"/>
            <a:ext cx="7530040" cy="5555704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kk-KZ" sz="4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Жүз сомың болғанша, жүз досың болсын</a:t>
            </a:r>
            <a:endParaRPr lang="ru-RU" sz="44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§"/>
            </a:pPr>
            <a:r>
              <a:rPr lang="kk-KZ" sz="4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Жетеуі біреуін күтпейді</a:t>
            </a:r>
          </a:p>
          <a:p>
            <a:pPr>
              <a:buFont typeface="Wingdings" pitchFamily="2" charset="2"/>
              <a:buChar char="§"/>
            </a:pPr>
            <a:r>
              <a:rPr lang="kk-KZ" sz="4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Жеті рет өлшеп, бір рет кес</a:t>
            </a:r>
          </a:p>
          <a:p>
            <a:pPr>
              <a:buFont typeface="Wingdings" pitchFamily="2" charset="2"/>
              <a:buChar char="§"/>
            </a:pPr>
            <a:r>
              <a:rPr lang="kk-KZ" sz="4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Бірі бәрі үшін, бәрі бірі үшін</a:t>
            </a:r>
            <a:endParaRPr lang="ru-RU" sz="44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274638"/>
            <a:ext cx="7962088" cy="1282154"/>
          </a:xfrm>
        </p:spPr>
        <p:txBody>
          <a:bodyPr/>
          <a:lstStyle/>
          <a:p>
            <a:pPr algn="ctr"/>
            <a:r>
              <a:rPr lang="ru-RU" sz="6600" b="1" dirty="0" err="1" smtClean="0">
                <a:solidFill>
                  <a:srgbClr val="0070C0"/>
                </a:solidFill>
              </a:rPr>
              <a:t>Физминутка</a:t>
            </a:r>
            <a:endParaRPr lang="ru-RU" b="1" dirty="0">
              <a:solidFill>
                <a:srgbClr val="0070C0"/>
              </a:solidFill>
            </a:endParaRPr>
          </a:p>
        </p:txBody>
      </p:sp>
      <p:pic>
        <p:nvPicPr>
          <p:cNvPr id="20482" name="Picture 2" descr="https://fb.ru/misc/i/gallery/23426/128700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9632" y="1610590"/>
            <a:ext cx="7522869" cy="407851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274638"/>
            <a:ext cx="7890080" cy="1143000"/>
          </a:xfrm>
        </p:spPr>
        <p:txBody>
          <a:bodyPr/>
          <a:lstStyle/>
          <a:p>
            <a:pPr algn="ctr"/>
            <a:r>
              <a:rPr lang="ru-RU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Домашнее задание</a:t>
            </a:r>
            <a:endParaRPr lang="ru-RU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Сочинить сказку, которая начнется словами: 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«В тридевятом царстве, в тридесятом государстве жили-были слова».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Вспомнить и записать в тетрадь пословицы, поговорки, загадки и названия сказок и песен, в состав которых входят имена числительные.  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43608" y="692696"/>
            <a:ext cx="8100392" cy="5555704"/>
          </a:xfrm>
        </p:spPr>
        <p:txBody>
          <a:bodyPr/>
          <a:lstStyle/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- В текстах, каких стилей речи могут употребляться имена числительные?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Можем ли мы в жизни обойтись без имен числительных?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Можно ли человека, который неправильно произносит числительные в речи, назвать грамотным, культурным человеком?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 descr="http://ds02.infourok.ru/uploads/ex/0071/0005e058-45a77ac1/img2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624" y="404664"/>
            <a:ext cx="7560840" cy="62265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71600" y="548680"/>
            <a:ext cx="8172400" cy="6120680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sz="3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Цель урока</a:t>
            </a:r>
            <a:r>
              <a:rPr lang="kk-KZ" sz="3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buNone/>
            </a:pPr>
            <a:r>
              <a:rPr lang="ru-RU" sz="3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нахождение числительных в тексте, правильное произношение и правописание имен числительных.</a:t>
            </a:r>
          </a:p>
          <a:p>
            <a:pPr>
              <a:buNone/>
            </a:pPr>
            <a:r>
              <a:rPr lang="ru-RU" sz="3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Образовательные:</a:t>
            </a:r>
            <a:r>
              <a:rPr lang="ru-RU" sz="3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ru-RU" sz="3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проверить навык нахождения имен числительных в тексте, закрепить правописание и произношение числительных;</a:t>
            </a:r>
          </a:p>
          <a:p>
            <a:pPr>
              <a:buNone/>
            </a:pPr>
            <a:r>
              <a:rPr lang="ru-RU" sz="3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Развивающие:</a:t>
            </a:r>
          </a:p>
          <a:p>
            <a:pPr>
              <a:buNone/>
            </a:pPr>
            <a:r>
              <a:rPr lang="ru-RU" sz="3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развить умение анализировать, сравнивать языковые единицы, составлять словосочетания на определенную тему;</a:t>
            </a:r>
          </a:p>
          <a:p>
            <a:pPr>
              <a:buNone/>
            </a:pPr>
            <a:r>
              <a:rPr lang="ru-RU" sz="3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Воспитательные:</a:t>
            </a:r>
          </a:p>
          <a:p>
            <a:pPr>
              <a:buNone/>
            </a:pPr>
            <a:r>
              <a:rPr lang="ru-RU" sz="3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воспитать патриотизм в детях, сформировать</a:t>
            </a:r>
            <a:br>
              <a:rPr lang="ru-RU" sz="3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интерес к изучаемым  предметам, способствовать воспитанию культуры речи.</a:t>
            </a:r>
            <a:r>
              <a:rPr lang="ru-RU" dirty="0" smtClean="0">
                <a:solidFill>
                  <a:srgbClr val="0070C0"/>
                </a:solidFill>
              </a:rPr>
              <a:t/>
            </a:r>
            <a:br>
              <a:rPr lang="ru-RU" dirty="0" smtClean="0">
                <a:solidFill>
                  <a:srgbClr val="0070C0"/>
                </a:solidFill>
              </a:rPr>
            </a:br>
            <a:endParaRPr lang="ru-RU" dirty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99592" y="548680"/>
            <a:ext cx="8034096" cy="5976664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Цифра как беспристрастный свидетель рассказывает о том, что в Санкт-Петербурге 245 мостов, что скворец, чтобы накормить птенцов, должен принести корм за день около 200 раз, что мировой рекорд аппетита принадлежит китам, которые за сутки поедают 510 тонн планктона, а детеныш синего кита выпивает в день 580 литров материнского молока. Цифры играют огромную роль в нашей жизни.</a:t>
            </a:r>
            <a:endParaRPr lang="ru-RU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187621" y="0"/>
          <a:ext cx="7488834" cy="6237314"/>
        </p:xfrm>
        <a:graphic>
          <a:graphicData uri="http://schemas.openxmlformats.org/drawingml/2006/table">
            <a:tbl>
              <a:tblPr/>
              <a:tblGrid>
                <a:gridCol w="528154"/>
                <a:gridCol w="4547602"/>
                <a:gridCol w="1109516"/>
                <a:gridCol w="1303562"/>
              </a:tblGrid>
              <a:tr h="36690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 dirty="0">
                          <a:solidFill>
                            <a:srgbClr val="0070C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№</a:t>
                      </a:r>
                      <a:endParaRPr lang="ru-RU" sz="1800" b="1" dirty="0">
                        <a:solidFill>
                          <a:srgbClr val="0070C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>
                          <a:solidFill>
                            <a:srgbClr val="0070C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Этапы урока</a:t>
                      </a:r>
                      <a:endParaRPr lang="ru-RU" sz="1800" b="1">
                        <a:solidFill>
                          <a:srgbClr val="0070C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>
                          <a:solidFill>
                            <a:srgbClr val="0070C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Время</a:t>
                      </a:r>
                      <a:endParaRPr lang="ru-RU" sz="1800" b="1">
                        <a:solidFill>
                          <a:srgbClr val="0070C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>
                          <a:solidFill>
                            <a:srgbClr val="0070C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Оценка</a:t>
                      </a:r>
                      <a:endParaRPr lang="ru-RU" sz="1800" b="1">
                        <a:solidFill>
                          <a:srgbClr val="0070C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690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>
                          <a:solidFill>
                            <a:srgbClr val="0070C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800" b="1">
                        <a:solidFill>
                          <a:srgbClr val="0070C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0070C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Организационный момент</a:t>
                      </a:r>
                      <a:endParaRPr lang="ru-RU" sz="1800" b="1" dirty="0">
                        <a:solidFill>
                          <a:srgbClr val="0070C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>
                          <a:solidFill>
                            <a:srgbClr val="0070C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 мин</a:t>
                      </a:r>
                      <a:endParaRPr lang="ru-RU" sz="1800" b="1">
                        <a:solidFill>
                          <a:srgbClr val="0070C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2000" b="1">
                        <a:solidFill>
                          <a:srgbClr val="0070C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690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>
                          <a:solidFill>
                            <a:srgbClr val="0070C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800" b="1">
                        <a:solidFill>
                          <a:srgbClr val="0070C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 dirty="0">
                          <a:solidFill>
                            <a:srgbClr val="0070C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Сообщение темы, цели и плана урока</a:t>
                      </a:r>
                      <a:endParaRPr lang="ru-RU" sz="1800" b="1" dirty="0">
                        <a:solidFill>
                          <a:srgbClr val="0070C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>
                          <a:solidFill>
                            <a:srgbClr val="0070C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 мин.</a:t>
                      </a:r>
                      <a:endParaRPr lang="ru-RU" sz="1800" b="1">
                        <a:solidFill>
                          <a:srgbClr val="0070C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2000" b="1">
                        <a:solidFill>
                          <a:srgbClr val="0070C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690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>
                          <a:solidFill>
                            <a:srgbClr val="0070C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1800" b="1">
                        <a:solidFill>
                          <a:srgbClr val="0070C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0070C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Вступительное слово преподавателя</a:t>
                      </a:r>
                      <a:endParaRPr lang="ru-RU" sz="1800" b="1" dirty="0">
                        <a:solidFill>
                          <a:srgbClr val="0070C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 dirty="0">
                          <a:solidFill>
                            <a:srgbClr val="0070C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3мин</a:t>
                      </a:r>
                      <a:endParaRPr lang="ru-RU" sz="1800" b="1" dirty="0">
                        <a:solidFill>
                          <a:srgbClr val="0070C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2000" b="1" dirty="0">
                        <a:solidFill>
                          <a:srgbClr val="0070C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3380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>
                          <a:solidFill>
                            <a:srgbClr val="0070C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1800" b="1">
                        <a:solidFill>
                          <a:srgbClr val="0070C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0070C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Проверка домашнего задания</a:t>
                      </a:r>
                      <a:br>
                        <a:rPr lang="ru-RU" sz="2000" b="1" dirty="0">
                          <a:solidFill>
                            <a:srgbClr val="0070C0"/>
                          </a:solidFill>
                          <a:latin typeface="Times New Roman"/>
                          <a:ea typeface="Calibri"/>
                          <a:cs typeface="Times New Roman"/>
                        </a:rPr>
                      </a:br>
                      <a:r>
                        <a:rPr lang="ru-RU" sz="2000" b="1" dirty="0">
                          <a:solidFill>
                            <a:srgbClr val="0070C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Фронтальный опрос  </a:t>
                      </a:r>
                      <a:endParaRPr lang="ru-RU" sz="1800" b="1" dirty="0">
                        <a:solidFill>
                          <a:srgbClr val="0070C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 dirty="0">
                          <a:solidFill>
                            <a:srgbClr val="0070C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7 мин</a:t>
                      </a:r>
                      <a:endParaRPr lang="ru-RU" sz="1800" b="1" dirty="0">
                        <a:solidFill>
                          <a:srgbClr val="0070C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 dirty="0">
                          <a:solidFill>
                            <a:srgbClr val="0070C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по 1 б.</a:t>
                      </a:r>
                      <a:endParaRPr lang="ru-RU" sz="1800" b="1" dirty="0">
                        <a:solidFill>
                          <a:srgbClr val="0070C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3380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>
                          <a:solidFill>
                            <a:srgbClr val="0070C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1800" b="1">
                        <a:solidFill>
                          <a:srgbClr val="0070C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0070C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Повторение пройденного материала</a:t>
                      </a:r>
                      <a:br>
                        <a:rPr lang="ru-RU" sz="2000" b="1" dirty="0">
                          <a:solidFill>
                            <a:srgbClr val="0070C0"/>
                          </a:solidFill>
                          <a:latin typeface="Times New Roman"/>
                          <a:ea typeface="Calibri"/>
                          <a:cs typeface="Times New Roman"/>
                        </a:rPr>
                      </a:br>
                      <a:r>
                        <a:rPr lang="ru-RU" sz="2000" b="1" i="1" dirty="0">
                          <a:solidFill>
                            <a:srgbClr val="0070C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Игра «</a:t>
                      </a:r>
                      <a:r>
                        <a:rPr lang="ru-RU" sz="2000" b="1" i="1" dirty="0" err="1">
                          <a:solidFill>
                            <a:srgbClr val="0070C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Телефончик</a:t>
                      </a:r>
                      <a:r>
                        <a:rPr lang="ru-RU" sz="2000" b="1" i="1" dirty="0">
                          <a:solidFill>
                            <a:srgbClr val="0070C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»</a:t>
                      </a:r>
                      <a:endParaRPr lang="ru-RU" sz="1800" b="1" dirty="0">
                        <a:solidFill>
                          <a:srgbClr val="0070C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>
                          <a:solidFill>
                            <a:srgbClr val="0070C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4 мин</a:t>
                      </a:r>
                      <a:endParaRPr lang="ru-RU" sz="1800" b="1">
                        <a:solidFill>
                          <a:srgbClr val="0070C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 dirty="0">
                          <a:solidFill>
                            <a:srgbClr val="0070C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6б.</a:t>
                      </a:r>
                      <a:endParaRPr lang="ru-RU" sz="1800" b="1" dirty="0">
                        <a:solidFill>
                          <a:srgbClr val="0070C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3380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>
                          <a:solidFill>
                            <a:srgbClr val="0070C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6</a:t>
                      </a:r>
                      <a:endParaRPr lang="ru-RU" sz="1800" b="1">
                        <a:solidFill>
                          <a:srgbClr val="0070C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0070C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Знакомство с употреблением </a:t>
                      </a:r>
                      <a:r>
                        <a:rPr lang="ru-RU" sz="2000" b="1" dirty="0" smtClean="0">
                          <a:solidFill>
                            <a:srgbClr val="0070C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числительных</a:t>
                      </a:r>
                      <a:endParaRPr lang="ru-RU" sz="1800" b="1" dirty="0">
                        <a:solidFill>
                          <a:srgbClr val="0070C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>
                          <a:solidFill>
                            <a:srgbClr val="0070C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16 мин.</a:t>
                      </a:r>
                      <a:endParaRPr lang="ru-RU" sz="1800" b="1">
                        <a:solidFill>
                          <a:srgbClr val="0070C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 dirty="0">
                          <a:solidFill>
                            <a:srgbClr val="0070C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6б.+2б.+2 б.</a:t>
                      </a:r>
                      <a:endParaRPr lang="ru-RU" sz="1800" b="1" dirty="0">
                        <a:solidFill>
                          <a:srgbClr val="0070C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690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>
                          <a:solidFill>
                            <a:srgbClr val="0070C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7</a:t>
                      </a:r>
                      <a:endParaRPr lang="ru-RU" sz="1800" b="1">
                        <a:solidFill>
                          <a:srgbClr val="0070C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0070C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Физминутка</a:t>
                      </a:r>
                      <a:endParaRPr lang="ru-RU" sz="1800" b="1">
                        <a:solidFill>
                          <a:srgbClr val="0070C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>
                          <a:solidFill>
                            <a:srgbClr val="0070C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5мин.</a:t>
                      </a:r>
                      <a:endParaRPr lang="ru-RU" sz="1800" b="1">
                        <a:solidFill>
                          <a:srgbClr val="0070C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2000" b="1" dirty="0">
                        <a:solidFill>
                          <a:srgbClr val="0070C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690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>
                          <a:solidFill>
                            <a:srgbClr val="0070C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8</a:t>
                      </a:r>
                      <a:endParaRPr lang="ru-RU" sz="1800" b="1">
                        <a:solidFill>
                          <a:srgbClr val="0070C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>
                          <a:solidFill>
                            <a:srgbClr val="0070C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Сопоставительная работа</a:t>
                      </a:r>
                      <a:endParaRPr lang="ru-RU" sz="1800" b="1">
                        <a:solidFill>
                          <a:srgbClr val="0070C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>
                          <a:solidFill>
                            <a:srgbClr val="0070C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6 мин.</a:t>
                      </a:r>
                      <a:endParaRPr lang="ru-RU" sz="1800" b="1">
                        <a:solidFill>
                          <a:srgbClr val="0070C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 dirty="0">
                          <a:solidFill>
                            <a:srgbClr val="0070C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8б.</a:t>
                      </a:r>
                      <a:endParaRPr lang="ru-RU" sz="1800" b="1" dirty="0">
                        <a:solidFill>
                          <a:srgbClr val="0070C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690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>
                          <a:solidFill>
                            <a:srgbClr val="0070C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9</a:t>
                      </a:r>
                      <a:endParaRPr lang="ru-RU" sz="1800" b="1">
                        <a:solidFill>
                          <a:srgbClr val="0070C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0070C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Закрепление материала</a:t>
                      </a:r>
                      <a:endParaRPr lang="ru-RU" sz="1800" b="1">
                        <a:solidFill>
                          <a:srgbClr val="0070C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>
                          <a:solidFill>
                            <a:srgbClr val="0070C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10  мин.</a:t>
                      </a:r>
                      <a:endParaRPr lang="ru-RU" sz="1800" b="1">
                        <a:solidFill>
                          <a:srgbClr val="0070C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 dirty="0">
                          <a:solidFill>
                            <a:srgbClr val="0070C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8б.</a:t>
                      </a:r>
                      <a:endParaRPr lang="ru-RU" sz="1800" b="1" dirty="0">
                        <a:solidFill>
                          <a:srgbClr val="0070C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690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>
                          <a:solidFill>
                            <a:srgbClr val="0070C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10</a:t>
                      </a:r>
                      <a:endParaRPr lang="ru-RU" sz="1800" b="1">
                        <a:solidFill>
                          <a:srgbClr val="0070C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0070C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Самостоятельная работа</a:t>
                      </a:r>
                      <a:endParaRPr lang="ru-RU" sz="1800" b="1">
                        <a:solidFill>
                          <a:srgbClr val="0070C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>
                          <a:solidFill>
                            <a:srgbClr val="0070C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8 мин.</a:t>
                      </a:r>
                      <a:endParaRPr lang="ru-RU" sz="1800" b="1">
                        <a:solidFill>
                          <a:srgbClr val="0070C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 dirty="0">
                          <a:solidFill>
                            <a:srgbClr val="0070C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8б.</a:t>
                      </a:r>
                      <a:endParaRPr lang="ru-RU" sz="1800" b="1" dirty="0">
                        <a:solidFill>
                          <a:srgbClr val="0070C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690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>
                          <a:solidFill>
                            <a:srgbClr val="0070C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11</a:t>
                      </a:r>
                      <a:endParaRPr lang="ru-RU" sz="1800" b="1">
                        <a:solidFill>
                          <a:srgbClr val="0070C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0070C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Работа с учебником</a:t>
                      </a:r>
                      <a:endParaRPr lang="ru-RU" sz="1800" b="1">
                        <a:solidFill>
                          <a:srgbClr val="0070C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>
                          <a:solidFill>
                            <a:srgbClr val="0070C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6 мин.</a:t>
                      </a:r>
                      <a:endParaRPr lang="ru-RU" sz="1800" b="1">
                        <a:solidFill>
                          <a:srgbClr val="0070C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 dirty="0">
                          <a:solidFill>
                            <a:srgbClr val="0070C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5б</a:t>
                      </a:r>
                      <a:endParaRPr lang="ru-RU" sz="1800" b="1" dirty="0">
                        <a:solidFill>
                          <a:srgbClr val="0070C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690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>
                          <a:solidFill>
                            <a:srgbClr val="0070C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12</a:t>
                      </a:r>
                      <a:endParaRPr lang="ru-RU" sz="1800" b="1">
                        <a:solidFill>
                          <a:srgbClr val="0070C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0070C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Домашнее задание</a:t>
                      </a:r>
                      <a:endParaRPr lang="ru-RU" sz="1800" b="1">
                        <a:solidFill>
                          <a:srgbClr val="0070C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>
                          <a:solidFill>
                            <a:srgbClr val="0070C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 мин.</a:t>
                      </a:r>
                      <a:endParaRPr lang="ru-RU" sz="1800" b="1">
                        <a:solidFill>
                          <a:srgbClr val="0070C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2000" b="1" dirty="0">
                        <a:solidFill>
                          <a:srgbClr val="0070C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690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>
                          <a:solidFill>
                            <a:srgbClr val="0070C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13</a:t>
                      </a:r>
                      <a:endParaRPr lang="ru-RU" sz="1800" b="1">
                        <a:solidFill>
                          <a:srgbClr val="0070C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0070C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Подведение урока</a:t>
                      </a:r>
                      <a:endParaRPr lang="ru-RU" sz="1800" b="1">
                        <a:solidFill>
                          <a:srgbClr val="0070C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>
                          <a:solidFill>
                            <a:srgbClr val="0070C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 мин.</a:t>
                      </a:r>
                      <a:endParaRPr lang="ru-RU" sz="1800" b="1">
                        <a:solidFill>
                          <a:srgbClr val="0070C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2000" b="1" dirty="0">
                        <a:solidFill>
                          <a:srgbClr val="0070C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4577" name="Rectangle 1"/>
          <p:cNvSpPr>
            <a:spLocks noChangeArrowheads="1"/>
          </p:cNvSpPr>
          <p:nvPr/>
        </p:nvSpPr>
        <p:spPr bwMode="auto">
          <a:xfrm>
            <a:off x="1691680" y="6329551"/>
            <a:ext cx="691276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Критерии оценок 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«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5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»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- 43-46</a:t>
            </a:r>
            <a:r>
              <a:rPr lang="ru-RU" sz="1600" b="1" dirty="0">
                <a:solidFill>
                  <a:srgbClr val="0070C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1600" b="1" dirty="0" smtClean="0">
                <a:solidFill>
                  <a:srgbClr val="0070C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«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4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»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- 42-39</a:t>
            </a:r>
            <a:r>
              <a:rPr lang="ru-RU" sz="1600" b="1" dirty="0">
                <a:solidFill>
                  <a:srgbClr val="0070C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1600" b="1" dirty="0" smtClean="0">
                <a:solidFill>
                  <a:srgbClr val="0070C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        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«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»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- 38-35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15616" y="764704"/>
            <a:ext cx="7818072" cy="5483696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60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Игра </a:t>
            </a:r>
          </a:p>
          <a:p>
            <a:pPr algn="ctr">
              <a:buNone/>
            </a:pPr>
            <a:r>
              <a:rPr lang="ru-RU" sz="60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6000" b="1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Телефончик</a:t>
            </a:r>
            <a:r>
              <a:rPr lang="ru-RU" sz="60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»</a:t>
            </a:r>
            <a:endParaRPr lang="ru-RU" sz="60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http://effects1.ru/png/kartinka/interer/1/telefon/telephone_3-320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87823" y="3126566"/>
            <a:ext cx="3788727" cy="246267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624" y="260648"/>
            <a:ext cx="4824536" cy="3024336"/>
          </a:xfrm>
          <a:prstGeom prst="rect">
            <a:avLst/>
          </a:prstGeom>
        </p:spPr>
      </p:pic>
      <p:pic>
        <p:nvPicPr>
          <p:cNvPr id="5" name="Рисунок 4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7944" y="3429000"/>
            <a:ext cx="4536504" cy="3240360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1043608" y="3861048"/>
            <a:ext cx="284501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i="1" dirty="0"/>
              <a:t> </a:t>
            </a:r>
            <a:r>
              <a:rPr lang="ru-RU" sz="3200" b="1" i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Ламанти́ны</a:t>
            </a:r>
            <a:r>
              <a:rPr lang="ru-RU" sz="3200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endParaRPr lang="ru-RU" sz="32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71600" y="332656"/>
            <a:ext cx="7962088" cy="5915744"/>
          </a:xfrm>
        </p:spPr>
        <p:txBody>
          <a:bodyPr/>
          <a:lstStyle/>
          <a:p>
            <a:pPr algn="ctr">
              <a:buNone/>
            </a:pPr>
            <a:r>
              <a:rPr lang="ru-RU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Уважаемые жители г. Пушкино!</a:t>
            </a:r>
            <a:endParaRPr lang="ru-RU" b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 14  по 20 ноября </a:t>
            </a:r>
            <a:br>
              <a:rPr lang="ru-RU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аптека № 3 закрывается на ремонт.</a:t>
            </a:r>
            <a:endParaRPr lang="ru-RU" b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Ближайшая дежурная аптека №1 находится по адресу:</a:t>
            </a:r>
            <a:endParaRPr lang="ru-RU" b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ул. </a:t>
            </a:r>
            <a:r>
              <a:rPr lang="ru-RU" b="1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Надсоновская</a:t>
            </a:r>
            <a:r>
              <a:rPr lang="ru-RU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  дом 5 и работает круглосуточно.</a:t>
            </a:r>
            <a:endParaRPr lang="ru-RU" b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Администрация аптеки № 3</a:t>
            </a:r>
            <a:endParaRPr lang="ru-RU" dirty="0" smtClean="0"/>
          </a:p>
          <a:p>
            <a:pPr algn="ctr">
              <a:buNone/>
            </a:pPr>
            <a:endParaRPr lang="ru-RU" dirty="0"/>
          </a:p>
        </p:txBody>
      </p:sp>
      <p:pic>
        <p:nvPicPr>
          <p:cNvPr id="16386" name="Picture 2" descr="https://images.by.prom.st/24411458_w200_h200_naruzhnaya-reklama-apteki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75656" y="4653136"/>
            <a:ext cx="2664296" cy="199822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0"/>
            <a:ext cx="7498080" cy="1417638"/>
          </a:xfrm>
        </p:spPr>
        <p:txBody>
          <a:bodyPr>
            <a:normAutofit/>
          </a:bodyPr>
          <a:lstStyle/>
          <a:p>
            <a:pPr algn="ctr"/>
            <a:r>
              <a:rPr lang="ru-RU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Праотцы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71600" y="836712"/>
            <a:ext cx="7992888" cy="6021288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ru-RU" i="1" dirty="0" smtClean="0"/>
              <a:t>    </a:t>
            </a:r>
            <a:r>
              <a:rPr lang="ru-RU" sz="33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Однажды то ли весной, то ли осенью из страны Арифметики в страну Грамматику шли два Числительных: Одиннадцать и Двенадцать. Долго ли, коротко ли шли, умаялись в дороге, сели отдохнуть. Вот Двенадцать и спрашивает: «Скажи, почему твое имя пишется с двумя </a:t>
            </a:r>
            <a:r>
              <a:rPr lang="ru-RU" sz="3300" b="1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sz="33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 а мое с одной?» Одиннадцать ответило: «Это старинная и очень интересная история. Когда-то давным-давно наши предки  были не похожи на нас и писались: один на десять, два на десять. Позже они решили, что удобнее жить одним словом и  соединились. Так появились в числительном Одиннадцать две </a:t>
            </a:r>
            <a:r>
              <a:rPr lang="ru-RU" sz="3300" b="1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sz="33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 – одна от корня, другая –  от бывшего предлога».</a:t>
            </a:r>
            <a:endParaRPr lang="ru-RU" sz="3300" b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0"/>
            <a:ext cx="7498080" cy="908720"/>
          </a:xfrm>
        </p:spPr>
        <p:txBody>
          <a:bodyPr>
            <a:normAutofit fontScale="90000"/>
          </a:bodyPr>
          <a:lstStyle/>
          <a:p>
            <a:pPr algn="ctr"/>
            <a:r>
              <a:rPr lang="kk-KZ" sz="5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Пословицы</a:t>
            </a:r>
            <a:endParaRPr lang="ru-RU" sz="54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71600" y="908720"/>
            <a:ext cx="8172400" cy="5339680"/>
          </a:xfrm>
        </p:spPr>
        <p:txBody>
          <a:bodyPr>
            <a:normAutofit/>
          </a:bodyPr>
          <a:lstStyle/>
          <a:p>
            <a:r>
              <a:rPr lang="kk-KZ" sz="4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Не имей сто рублей, а имей сто друзей </a:t>
            </a:r>
            <a:endParaRPr lang="ru-RU" sz="4000" b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sz="4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Семеро одного не ждут</a:t>
            </a:r>
            <a:endParaRPr lang="ru-RU" sz="4000" b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sz="4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Семь раз отмерь, один раз отрежь</a:t>
            </a:r>
            <a:endParaRPr lang="ru-RU" sz="4000" b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sz="4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Один за всех, и все за одного</a:t>
            </a:r>
            <a:endParaRPr lang="ru-RU" sz="40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8434" name="Picture 2" descr="http://static.wixstatic.com/media/58df89_03399bdf0fdd4e6cb39ba576ec03e6e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23727" y="4941168"/>
            <a:ext cx="5031541" cy="191683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102</TotalTime>
  <Words>271</Words>
  <Application>Microsoft Office PowerPoint</Application>
  <PresentationFormat>Экран (4:3)</PresentationFormat>
  <Paragraphs>85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23" baseType="lpstr">
      <vt:lpstr>Arial</vt:lpstr>
      <vt:lpstr>Calibri</vt:lpstr>
      <vt:lpstr>Corbel</vt:lpstr>
      <vt:lpstr>Gill Sans MT</vt:lpstr>
      <vt:lpstr>Times New Roman</vt:lpstr>
      <vt:lpstr>Verdana</vt:lpstr>
      <vt:lpstr>Wingdings</vt:lpstr>
      <vt:lpstr>Wingdings 2</vt:lpstr>
      <vt:lpstr>Солнцестояние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Праотцы </vt:lpstr>
      <vt:lpstr>Пословицы</vt:lpstr>
      <vt:lpstr>Презентация PowerPoint</vt:lpstr>
      <vt:lpstr>Физминутка</vt:lpstr>
      <vt:lpstr>Домашнее задание</vt:lpstr>
      <vt:lpstr>Презентация PowerPoint</vt:lpstr>
      <vt:lpstr>Презентация PowerPoint</vt:lpstr>
    </vt:vector>
  </TitlesOfParts>
  <Company>Reanimator Extreme Edition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Гаухар</dc:creator>
  <cp:lastModifiedBy>Gauhar</cp:lastModifiedBy>
  <cp:revision>17</cp:revision>
  <dcterms:created xsi:type="dcterms:W3CDTF">2019-10-07T18:05:54Z</dcterms:created>
  <dcterms:modified xsi:type="dcterms:W3CDTF">2020-05-18T05:04:41Z</dcterms:modified>
</cp:coreProperties>
</file>