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65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75F31-68CC-41A4-8D28-F3961E8D4858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package" Target="../embeddings/____________Microsoft_Office_PowerPoint1.ppt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552728" cy="36100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762001" y="2946797"/>
            <a:ext cx="7524751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k-KZ" sz="36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kk-KZ" sz="2000" b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 </a:t>
            </a:r>
            <a:r>
              <a:rPr lang="kk-KZ" sz="36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Р Т Ф О Л И О</a:t>
            </a:r>
            <a:r>
              <a:rPr lang="kk-KZ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Мулдашевой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Багдаш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Кадыржановны</a:t>
            </a:r>
            <a:endParaRPr lang="ru-RU" sz="20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преподавателя истории и права</a:t>
            </a:r>
            <a:endParaRPr lang="ru-RU" sz="20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602322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602322"/>
              </a:solidFill>
              <a:latin typeface="Bookman Old Style" pitchFamily="18" charset="0"/>
            </a:endParaRPr>
          </a:p>
        </p:txBody>
      </p:sp>
      <p:sp>
        <p:nvSpPr>
          <p:cNvPr id="3076" name="Прямоугольник 11"/>
          <p:cNvSpPr>
            <a:spLocks noChangeArrowheads="1"/>
          </p:cNvSpPr>
          <p:nvPr/>
        </p:nvSpPr>
        <p:spPr bwMode="auto">
          <a:xfrm>
            <a:off x="539552" y="6309320"/>
            <a:ext cx="80158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2019-2020 учебный год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3" cstate="print"/>
          <a:srcRect r="54224" b="30063"/>
          <a:stretch>
            <a:fillRect/>
          </a:stretch>
        </p:blipFill>
        <p:spPr bwMode="auto">
          <a:xfrm>
            <a:off x="8215338" y="214291"/>
            <a:ext cx="642942" cy="597012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8" name="Прямоугольник 7"/>
          <p:cNvSpPr>
            <a:spLocks noChangeArrowheads="1"/>
          </p:cNvSpPr>
          <p:nvPr/>
        </p:nvSpPr>
        <p:spPr bwMode="auto">
          <a:xfrm>
            <a:off x="666752" y="321469"/>
            <a:ext cx="7793680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ГККП  «Хромтауский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горно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технический  высший  колледж» </a:t>
            </a:r>
          </a:p>
        </p:txBody>
      </p:sp>
    </p:spTree>
  </p:cSld>
  <p:clrMapOvr>
    <a:masterClrMapping/>
  </p:clrMapOvr>
  <p:transition advClick="0" advTm="60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Админ\Desktop\АТТЕСТАЦИЯ ДИРЕКТОРА\Учебник Гуманизация\000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4637" y="0"/>
            <a:ext cx="3179531" cy="44970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23" name="Picture 3" descr="C:\Users\Админ\Desktop\АТТЕСТАЦИЯ ДИРЕКТОРА\Учебник Гуманизация\0000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325678"/>
            <a:ext cx="2804865" cy="40566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24" name="Picture 4" descr="C:\Users\Админ\Desktop\АТТЕСТАЦИЯ ДИРЕКТОРА\Учебник Гуманизация\00000003.jpg"/>
          <p:cNvPicPr>
            <a:picLocks noChangeAspect="1" noChangeArrowheads="1"/>
          </p:cNvPicPr>
          <p:nvPr/>
        </p:nvPicPr>
        <p:blipFill>
          <a:blip r:embed="rId4" cstate="print"/>
          <a:srcRect l="2431" t="3076" b="3098"/>
          <a:stretch>
            <a:fillRect/>
          </a:stretch>
        </p:blipFill>
        <p:spPr bwMode="auto">
          <a:xfrm>
            <a:off x="179512" y="2492896"/>
            <a:ext cx="2664296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дмин\Desktop\АТТЕСТАЦИЯ ДИРЕКТОРА\Учебник Методика\000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6632"/>
            <a:ext cx="3105574" cy="43924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1747" name="Picture 3" descr="C:\Users\Админ\Desktop\АТТЕСТАЦИЯ ДИРЕКТОРА\Учебник Методика\0000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2749915" cy="38894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1748" name="Picture 4" descr="C:\Users\Админ\Desktop\АТТЕСТАЦИЯ ДИРЕКТОРА\Учебник Методика\0000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92896"/>
            <a:ext cx="2758633" cy="39017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sz="2200" b="1" dirty="0" smtClean="0">
                <a:latin typeface="Times New Roman" pitchFamily="18" charset="0"/>
                <a:cs typeface="Times New Roman" pitchFamily="18" charset="0"/>
              </a:rPr>
              <a:t>Педагогическая научно-методическая деятельность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200" dirty="0" smtClean="0">
                <a:latin typeface="Times New Roman" pitchFamily="18" charset="0"/>
                <a:cs typeface="Times New Roman" pitchFamily="18" charset="0"/>
              </a:rPr>
              <a:t>Участие в научно-практических конференциях, семинарах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200" b="1" dirty="0" smtClean="0">
                <a:latin typeface="Times New Roman" pitchFamily="18" charset="0"/>
                <a:cs typeface="Times New Roman" pitchFamily="18" charset="0"/>
              </a:rPr>
              <a:t>Мулдашевой Багдаш Кадыржановны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преподавателя истории и права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2" y="1628800"/>
          <a:ext cx="8424934" cy="4904111"/>
        </p:xfrm>
        <a:graphic>
          <a:graphicData uri="http://schemas.openxmlformats.org/drawingml/2006/table">
            <a:tbl>
              <a:tblPr/>
              <a:tblGrid>
                <a:gridCol w="1152126"/>
                <a:gridCol w="3384376"/>
                <a:gridCol w="1728192"/>
                <a:gridCol w="1008112"/>
                <a:gridCol w="1152128"/>
              </a:tblGrid>
              <a:tr h="283535">
                <a:tc>
                  <a:txBody>
                    <a:bodyPr/>
                    <a:lstStyle/>
                    <a:p>
                      <a:pPr marL="8255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Уровень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Наименование </a:t>
                      </a: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конференции, семинара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indent="-7938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0" algn="l"/>
                          <a:tab pos="87313" algn="l"/>
                        </a:tabLs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</a:t>
                      </a: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, удостоверен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814">
                <a:tc rowSpan="4"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Қазақстан Республикасының Премьер-Министрі А.Ұ.Маминның төрағалығымен Ұлттық біліктілік кеңесінің көшпелі отырысы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Нұр-Сұлтан қ.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2563" indent="-952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04.12. 2019ж.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Шығыс хат №01-03/4538-</a:t>
                      </a:r>
                      <a:r>
                        <a:rPr lang="en-US" sz="1050" dirty="0">
                          <a:latin typeface="Times New Roman"/>
                          <a:ea typeface="Calibri"/>
                          <a:cs typeface="Times New Roman"/>
                        </a:rPr>
                        <a:t>U</a:t>
                      </a: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, 30.11.2019ж.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 за участие в национальном чемпионате WorldSkills Kazakhstan в качестве председателя жюри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г.Астана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МОН РК, 3-7 декабрь 2018г.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Региональный семинар по внедрению образовательных программ, разработанных на основе модульно-компетентностного подхода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Зам.Председателя Правления НАО «Холдинг «Кәсіпқор», г.Атырау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28-29 ноября 2016г.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с</a:t>
                      </a:r>
                      <a:r>
                        <a:rPr lang="kk-KZ" sz="1050" dirty="0">
                          <a:latin typeface="Times New Roman"/>
                          <a:ea typeface="Times New Roman"/>
                        </a:rPr>
                        <a:t>еминар-тренинг «Формула семейного счастья», 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ТОО «Ahmet Group»,  г.Астана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28 февраля 2015г.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 №313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326">
                <a:tc rowSpan="4"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Международный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Международный семинар-тренинг «Обеспечение качества обучения в учреждениях СПО в соответствии с международными стандартами. Конструируем колледж нового образца» 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ГК «Академия профессионального развития», РФ Липецкая обл., г.Липецк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24-26 июля 2019г.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Международный с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еминар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- тренинг</a:t>
                      </a: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 «Система управления изменениями в организации: от планирования до внедрения»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313" algn="l"/>
                        </a:tabLs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ГК «Академия профессионального развития», РФ Липецкая обл., г.Липецк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27-28 марта 2018г.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873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Сертификат участника в качестве т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ехническ</a:t>
                      </a: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ого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делегат</a:t>
                      </a: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Казахстана мировых навыков для участия в Международном Чемпионате </a:t>
                      </a: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EuroSkills Budapest</a:t>
                      </a:r>
                      <a:r>
                        <a:rPr lang="ru-RU" sz="1050">
                          <a:latin typeface="Times New Roman"/>
                          <a:ea typeface="Calibri"/>
                          <a:cs typeface="Times New Roman"/>
                        </a:rPr>
                        <a:t> 2018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Будапешт, Венгрия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29 сентябрь 2018г.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873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Международная конференция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en-US" sz="1050" baseline="30000">
                          <a:latin typeface="Times New Roman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050">
                          <a:latin typeface="Times New Roman"/>
                          <a:ea typeface="Calibri"/>
                          <a:cs typeface="Times New Roman"/>
                        </a:rPr>
                        <a:t> INTERNATIONAL TECHNOLOGY, EDUCATION AND DEVELOPMENT CONFERENCE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Валенция, Испания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873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7-9 март 2016г.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873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 рег.№744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208" marR="132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Users\Админ\Desktop\Премьер-Министрі А.Ұ.Маминның 2 (2).TIF"/>
          <p:cNvPicPr>
            <a:picLocks noChangeAspect="1" noChangeArrowheads="1"/>
          </p:cNvPicPr>
          <p:nvPr/>
        </p:nvPicPr>
        <p:blipFill>
          <a:blip r:embed="rId2" cstate="print"/>
          <a:srcRect l="49315" b="5050"/>
          <a:stretch>
            <a:fillRect/>
          </a:stretch>
        </p:blipFill>
        <p:spPr bwMode="auto">
          <a:xfrm>
            <a:off x="755576" y="44624"/>
            <a:ext cx="2555549" cy="33843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3797" name="Picture 5" descr="C:\Users\Админ\Desktop\Премьер-Министрі А.Ұ.Маминның 2 (1).TIF"/>
          <p:cNvPicPr>
            <a:picLocks noChangeAspect="1" noChangeArrowheads="1"/>
          </p:cNvPicPr>
          <p:nvPr/>
        </p:nvPicPr>
        <p:blipFill>
          <a:blip r:embed="rId3" cstate="print"/>
          <a:srcRect l="2999" t="4242" r="2541" b="4557"/>
          <a:stretch>
            <a:fillRect/>
          </a:stretch>
        </p:blipFill>
        <p:spPr bwMode="auto">
          <a:xfrm>
            <a:off x="3779912" y="44624"/>
            <a:ext cx="4958504" cy="33843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3" descr="C:\Users\Админ\Desktop\АТТЕСТАЦИЯ ДИРЕКТОРА\СКАНИР. СЕРТИФИКАТЫ\Региональный семинар по внедрению образовательных программ, разработанных на основе модульно-компетентностного подхода 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573016"/>
            <a:ext cx="4137531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\Desktop\АТТЕСТАЦИЯ ДИРЕКТОРА\СКАНИР. СЕРТИФИКАТЫ\WorldSkills Kazakhstan Ұлттық чемпионатына Қазылар алқасының төрағасы ретінде қатысқаны үшін 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7"/>
            <a:ext cx="3672408" cy="51948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4818" name="Picture 2" descr="C:\Users\Админ\Desktop\АТТЕСТАЦИЯ ДИРЕКТОРА\СКАНИР. СЕРТИФИКАТЫ\Формула семейного счастья 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6632"/>
            <a:ext cx="4379988" cy="3096344"/>
          </a:xfrm>
          <a:prstGeom prst="rect">
            <a:avLst/>
          </a:prstGeom>
          <a:noFill/>
        </p:spPr>
      </p:pic>
      <p:pic>
        <p:nvPicPr>
          <p:cNvPr id="7" name="Picture 2" descr="C:\Users\Админ\Desktop\АТТЕСТАЦИЯ ДИРЕКТОРА\СКАНИР. СЕРТИФИКАТЫ\10th INTERNATIONAL TECHNOLOGY, EDUCATION AND DEVELOPMENT CONFERENCE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179111" cy="2954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Админ\Desktop\АТТЕСТАЦИЯ ДИРЕКТОРА\СКАНИР. СЕРТИФИКАТЫ\Обеспечение качества обучения в учреждениях СПО в соответствии с международными стандартами. Конструируем колледж нового образца  .TIF"/>
          <p:cNvPicPr>
            <a:picLocks noChangeAspect="1" noChangeArrowheads="1"/>
          </p:cNvPicPr>
          <p:nvPr/>
        </p:nvPicPr>
        <p:blipFill>
          <a:blip r:embed="rId2" cstate="print"/>
          <a:srcRect l="4545" r="2273"/>
          <a:stretch>
            <a:fillRect/>
          </a:stretch>
        </p:blipFill>
        <p:spPr bwMode="auto">
          <a:xfrm>
            <a:off x="107504" y="2060848"/>
            <a:ext cx="2952328" cy="4481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5843" name="Picture 3" descr="C:\Users\Админ\Desktop\АТТЕСТАЦИЯ ДИРЕКТОРА\СКАНИР. СЕРТИФИКАТЫ\Система управления изменениями в организации от планирования до внедрения .TIF"/>
          <p:cNvPicPr>
            <a:picLocks noChangeAspect="1" noChangeArrowheads="1"/>
          </p:cNvPicPr>
          <p:nvPr/>
        </p:nvPicPr>
        <p:blipFill>
          <a:blip r:embed="rId3" cstate="print"/>
          <a:srcRect l="2282" r="4174"/>
          <a:stretch>
            <a:fillRect/>
          </a:stretch>
        </p:blipFill>
        <p:spPr bwMode="auto">
          <a:xfrm>
            <a:off x="5940152" y="2204864"/>
            <a:ext cx="2952328" cy="44644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5844" name="Picture 4" descr="C:\Users\Админ\Desktop\АТТЕСТАЦИЯ ДИРЕКТОРА\СКАНИР. СЕРТИФИКАТЫ\Технический делегат Казахстана мировых навыков для участия в Международном Чемпионате EuroSkills Budapest 2018 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0"/>
            <a:ext cx="3203848" cy="45320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764204" y="443662"/>
            <a:ext cx="38305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Учебные пособия. Публикации. Спецкурсы. </a:t>
            </a:r>
            <a:endParaRPr kumimoji="0" lang="kk-K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Электронная среда. Электронные учебники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2708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23528" y="1196751"/>
          <a:ext cx="8424936" cy="4876800"/>
        </p:xfrm>
        <a:graphic>
          <a:graphicData uri="http://schemas.openxmlformats.org/drawingml/2006/table">
            <a:tbl>
              <a:tblPr/>
              <a:tblGrid>
                <a:gridCol w="1152128"/>
                <a:gridCol w="4490260"/>
                <a:gridCol w="772930"/>
                <a:gridCol w="2009618"/>
              </a:tblGrid>
              <a:tr h="39580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85725" algn="l"/>
                        </a:tabLs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Название пособия, статьи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000" b="1" dirty="0" smtClean="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952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641">
                <a:tc rowSpan="2"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Областной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Методическое пособие «Дуальная система обучения как форма </a:t>
                      </a:r>
                      <a:r>
                        <a:rPr lang="kk-KZ" sz="1000" dirty="0" smtClean="0">
                          <a:latin typeface="Times New Roman"/>
                          <a:ea typeface="Calibri"/>
                          <a:cs typeface="Times New Roman"/>
                        </a:rPr>
                        <a:t>профессионального 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образования в Хромтауском горно-техническом колледжа: Опыт и сотрудничество»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952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ISBN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978-601-7021-90-0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, НЦПК «Өрлеу» ИПКПР по Актюбинской области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3714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Учебное пособие «Организация самостоятельной работы студентов»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ISBN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978-601-70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7, НЦПК «Өрлеу» ИПКПР по Актюбинской области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948">
                <a:tc rowSpan="8"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Учебное пособие для студентов, педагогических специальностей «Методика научно-педагогического исследования»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ISBN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 978-601-275-442-1, НЦПК «Өрлеу» ИПКПР по Актюбинской области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Стаья в Международный научно-популярный журнал «Наука и жизнь Казахстана» «Оценка влияния технологизации обучения на развитие социальных компетенций учащихся»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ISSN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 2073-333Х, №2(36)2016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61950" algn="l"/>
                        </a:tabLs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Статья в научно-методический журнал «Педагогика и психология» «Оценка влияния технологизации обучения на креативное развитие учащихся»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№2(27)2016, </a:t>
                      </a:r>
                      <a:r>
                        <a:rPr lang="kk-KZ" sz="1000" dirty="0" smtClean="0">
                          <a:latin typeface="Times New Roman"/>
                          <a:ea typeface="Calibri"/>
                          <a:cs typeface="Times New Roman"/>
                        </a:rPr>
                        <a:t> УДК 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373.1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Times New Roman"/>
                        </a:rPr>
                        <a:t>Статья в журнал «Вестник КазНУ» Серия «Педагогические науки» «Влияние технологии критериального оценивания на учебно-познавательную мотивацию учащихся», 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Times New Roman"/>
                        </a:rPr>
                        <a:t>2016г.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ISSN</a:t>
                      </a:r>
                      <a:r>
                        <a:rPr lang="kk-KZ" sz="1000" dirty="0">
                          <a:latin typeface="Times New Roman"/>
                          <a:ea typeface="Times New Roman"/>
                        </a:rPr>
                        <a:t> 1563-0293 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Times New Roman"/>
                        </a:rPr>
                        <a:t>Журнал №03 (49)</a:t>
                      </a:r>
                      <a:r>
                        <a:rPr lang="ru-RU" sz="1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</a:rPr>
                        <a:t>Алматы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Учебно-методическое пособие «Гуманизация учебно-воспитательного процесса в учебных заведениях технического и профессионального образования»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ISBN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 9965-9081-7-6, г.Актобе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9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Статья в журнале «Вестник АПН Казахстана» «От рефлексивного практика-к эффективному педагогу»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ISSN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2070-4046, №3(65)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Статья в научный журнал Павлодарского государственного университета имени С. Торайгырова «Условия развития рефлексивных способностей учителей в рамках уровневых курсов повышения квалифиации»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ISSN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1811-1831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Педагогическая серия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Журнал №1.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0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Статья в журнал «Вестник Евразийского гуманитарного института» «Технологизация обучения как международная тенденция педагогики второй половины ХХ- начала ХХІ веков»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Журнал №4, г.Астана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УДК 371.3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925">
                <a:tc rowSpan="2"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Международный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Статья в журнале «Рrocedia  </a:t>
                      </a:r>
                      <a:r>
                        <a:rPr lang="kk-KZ" sz="1000" dirty="0" smtClean="0">
                          <a:latin typeface="Times New Roman"/>
                          <a:ea typeface="Calibri"/>
                          <a:cs typeface="Times New Roman"/>
                        </a:rPr>
                        <a:t>social 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and behavioral sciences» «Социальная- поведенческая наука» «Модель навыков самооборазования в системе высшего образования», 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Elsevier LTD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Times New Roman"/>
                        </a:rPr>
                        <a:t>2015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Times New Roman"/>
                        </a:rPr>
                        <a:t>Сертификат 171С, </a:t>
                      </a: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Pages 782-789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en-US" sz="1000" baseline="30000" dirty="0" err="1">
                          <a:latin typeface="Times New Roman"/>
                          <a:ea typeface="Times New Roman"/>
                        </a:rPr>
                        <a:t>th</a:t>
                      </a: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 World Conference on Learning, Teaching and Education Leadership 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Times New Roman"/>
                        </a:rPr>
                        <a:t>2015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г.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8572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</a:rPr>
                        <a:t>Certificate of Oral Presentation</a:t>
                      </a:r>
                      <a:endParaRPr lang="ru-RU" sz="1000" dirty="0">
                        <a:latin typeface="Calibri"/>
                        <a:ea typeface="Times New Roman"/>
                      </a:endParaRPr>
                    </a:p>
                  </a:txBody>
                  <a:tcPr marL="10798" marR="107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АТТЕСТАЦИЯ ДИРЕКТОРА\Учебник Дуальная система\00000001.jpg"/>
          <p:cNvPicPr>
            <a:picLocks noChangeAspect="1" noChangeArrowheads="1"/>
          </p:cNvPicPr>
          <p:nvPr/>
        </p:nvPicPr>
        <p:blipFill>
          <a:blip r:embed="rId2" cstate="print"/>
          <a:srcRect l="6179" r="5249"/>
          <a:stretch>
            <a:fillRect/>
          </a:stretch>
        </p:blipFill>
        <p:spPr bwMode="auto">
          <a:xfrm>
            <a:off x="323528" y="188639"/>
            <a:ext cx="2880320" cy="42089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C:\Users\Админ\Desktop\АТТЕСТАЦИЯ ДИРЕКТОРА\Учебник Организация самос\0000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5627"/>
            <a:ext cx="2952328" cy="41757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2" descr="C:\Users\Админ\Desktop\АТТЕСТАЦИЯ ДИРЕКТОРА\Учебник Методика\0000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691410"/>
            <a:ext cx="2608843" cy="36899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2" descr="C:\Users\Админ\Desktop\АТТЕСТАЦИЯ ДИРЕКТОРА\Учебник Гуманизация\0000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708920"/>
            <a:ext cx="2638700" cy="37320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611560" y="188640"/>
          <a:ext cx="3794125" cy="2681287"/>
        </p:xfrm>
        <a:graphic>
          <a:graphicData uri="http://schemas.openxmlformats.org/presentationml/2006/ole">
            <p:oleObj spid="_x0000_s38914" name="Acrobat Document" r:id="rId3" imgW="10703880" imgH="7551360" progId="AcroExch.Document.DC">
              <p:embed/>
            </p:oleObj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4716016" y="188640"/>
          <a:ext cx="3830589" cy="2706556"/>
        </p:xfrm>
        <a:graphic>
          <a:graphicData uri="http://schemas.openxmlformats.org/presentationml/2006/ole">
            <p:oleObj spid="_x0000_s38915" name="Презентация" r:id="rId4" imgW="5344784" imgH="3776472" progId="PowerPoint.Show.12">
              <p:embed/>
            </p:oleObj>
          </a:graphicData>
        </a:graphic>
      </p:graphicFrame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 l="35437" t="8859" r="22629" b="17473"/>
          <a:stretch>
            <a:fillRect/>
          </a:stretch>
        </p:blipFill>
        <p:spPr bwMode="auto">
          <a:xfrm>
            <a:off x="1403648" y="2996951"/>
            <a:ext cx="2664296" cy="37444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 l="33665" t="8859" r="21448" b="12146"/>
          <a:stretch>
            <a:fillRect/>
          </a:stretch>
        </p:blipFill>
        <p:spPr bwMode="auto">
          <a:xfrm>
            <a:off x="5076056" y="2996952"/>
            <a:ext cx="2664296" cy="37510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Админ\Desktop\АТТЕСТАЦИЯ ДИРЕКТОРА\Статьи с Давлеткалиевой Е.С\Статья готово!Журн Наука и жизнь!\обл ╣2.2016.jpg"/>
          <p:cNvPicPr>
            <a:picLocks noChangeAspect="1" noChangeArrowheads="1"/>
          </p:cNvPicPr>
          <p:nvPr/>
        </p:nvPicPr>
        <p:blipFill>
          <a:blip r:embed="rId3" cstate="print"/>
          <a:srcRect b="2271"/>
          <a:stretch>
            <a:fillRect/>
          </a:stretch>
        </p:blipFill>
        <p:spPr bwMode="auto">
          <a:xfrm>
            <a:off x="683568" y="260648"/>
            <a:ext cx="4093678" cy="30243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5681407" y="332657"/>
          <a:ext cx="2058946" cy="2941351"/>
        </p:xfrm>
        <a:graphic>
          <a:graphicData uri="http://schemas.openxmlformats.org/presentationml/2006/ole">
            <p:oleObj spid="_x0000_s39939" name="Acrobat Document" r:id="rId4" imgW="7563600" imgH="10787400" progId="AcroExch.Document.DC">
              <p:embed/>
            </p:oleObj>
          </a:graphicData>
        </a:graphic>
      </p:graphicFrame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251520" y="3501008"/>
          <a:ext cx="4146986" cy="2942429"/>
        </p:xfrm>
        <a:graphic>
          <a:graphicData uri="http://schemas.openxmlformats.org/presentationml/2006/ole">
            <p:oleObj spid="_x0000_s39940" name="Acrobat Document" r:id="rId5" imgW="15496200" imgH="10977840" progId="AcroExch.Document.DC">
              <p:embed/>
            </p:oleObj>
          </a:graphicData>
        </a:graphic>
      </p:graphicFrame>
      <p:pic>
        <p:nvPicPr>
          <p:cNvPr id="39941" name="Picture 5" descr="C:\Users\Админ\Desktop\АТТЕСТАЦИЯ ДИРЕКТОРА\Статьи с Давлеткалиевой Е.С\000.-Конференция ЧЕХИЯ\Сертификат.Чехия-2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01008"/>
            <a:ext cx="4269024" cy="30183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67544" y="2593504"/>
            <a:ext cx="8316416" cy="42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МУЛДАШЕВА БАГДАШ КАДЫРЖАНОВНА </a:t>
            </a:r>
          </a:p>
          <a:p>
            <a:pPr algn="ctr">
              <a:spcAft>
                <a:spcPts val="300"/>
              </a:spcAft>
            </a:pPr>
            <a:endParaRPr lang="ru-RU" sz="11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300"/>
              </a:spcAft>
            </a:pPr>
            <a:r>
              <a:rPr lang="kk-KZ" sz="1500" b="1" dirty="0">
                <a:latin typeface="Times New Roman" pitchFamily="18" charset="0"/>
                <a:ea typeface="Calibri"/>
                <a:cs typeface="Times New Roman" pitchFamily="18" charset="0"/>
              </a:rPr>
              <a:t>Дата </a:t>
            </a:r>
            <a:r>
              <a:rPr lang="kk-KZ" sz="15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рождения                              </a:t>
            </a:r>
            <a:r>
              <a:rPr lang="kk-KZ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27 апреля 1969 </a:t>
            </a:r>
            <a:r>
              <a:rPr lang="kk-KZ" sz="1500" b="1" i="1" dirty="0">
                <a:latin typeface="Times New Roman" pitchFamily="18" charset="0"/>
                <a:ea typeface="Calibri"/>
                <a:cs typeface="Times New Roman" pitchFamily="18" charset="0"/>
              </a:rPr>
              <a:t>г.</a:t>
            </a:r>
            <a:endParaRPr lang="ru-RU" sz="15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300"/>
              </a:spcAft>
            </a:pPr>
            <a:r>
              <a:rPr lang="kk-KZ" sz="15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Национальность                           </a:t>
            </a:r>
            <a:r>
              <a:rPr lang="kk-KZ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Казашка</a:t>
            </a:r>
          </a:p>
          <a:p>
            <a:pPr>
              <a:spcAft>
                <a:spcPts val="300"/>
              </a:spcAft>
            </a:pPr>
            <a:r>
              <a:rPr lang="kk-KZ" sz="15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Образование                                  </a:t>
            </a:r>
            <a:r>
              <a:rPr lang="kk-KZ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Высшее, </a:t>
            </a:r>
          </a:p>
          <a:p>
            <a:r>
              <a:rPr lang="kk-KZ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1.Актюбинский педагогический  институт имени Х.Жубанова</a:t>
            </a:r>
          </a:p>
          <a:p>
            <a:r>
              <a:rPr lang="kk-KZ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2. Актюбинский университет  имени С.Баишева </a:t>
            </a:r>
          </a:p>
          <a:p>
            <a:pPr>
              <a:spcAft>
                <a:spcPts val="300"/>
              </a:spcAft>
            </a:pPr>
            <a:r>
              <a:rPr lang="kk-KZ" sz="15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Педагогический стаж                 </a:t>
            </a:r>
            <a:r>
              <a:rPr lang="kk-KZ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33 года 6 месяцев </a:t>
            </a:r>
          </a:p>
          <a:p>
            <a:r>
              <a:rPr lang="kk-KZ" sz="15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данном учебном заведении </a:t>
            </a:r>
          </a:p>
          <a:p>
            <a:r>
              <a:rPr lang="kk-KZ" sz="15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Категория                                      </a:t>
            </a:r>
            <a:r>
              <a:rPr lang="kk-KZ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Высшая квалификационная   категория</a:t>
            </a:r>
          </a:p>
          <a:p>
            <a:r>
              <a:rPr lang="kk-KZ" sz="15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Ученая степень                            </a:t>
            </a:r>
            <a:r>
              <a:rPr lang="kk-KZ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Кандидат педагогических наук </a:t>
            </a:r>
          </a:p>
          <a:p>
            <a:pPr>
              <a:spcAft>
                <a:spcPts val="300"/>
              </a:spcAft>
            </a:pPr>
            <a:r>
              <a:rPr lang="kk-KZ" sz="14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Тема диссертации  </a:t>
            </a:r>
            <a:r>
              <a:rPr lang="kk-KZ" sz="1400" b="1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“Организационно-педагогические условия гуманизации учебно-воспитательного процесса в организации образования (на примере профессиональных лицеев)”</a:t>
            </a:r>
          </a:p>
          <a:p>
            <a:r>
              <a:rPr lang="ru-RU" sz="15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Ученое звание                    </a:t>
            </a:r>
            <a:r>
              <a:rPr lang="ru-RU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1. Член-корреспондент  Международной академии  информатизации</a:t>
            </a:r>
          </a:p>
          <a:p>
            <a:r>
              <a:rPr lang="ru-RU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2. Почетный профессор Европейской  высшей школы педагогики </a:t>
            </a:r>
          </a:p>
          <a:p>
            <a:pPr algn="ctr"/>
            <a:endParaRPr lang="ru-RU" sz="1500" b="1" i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15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2020г.</a:t>
            </a:r>
            <a:endParaRPr lang="ru-RU" sz="1500" b="1" i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 descr="E:\файлы\ХГТК ДОКУМЕНТЫ\ДИРЕКТОР\2019-2020\фото\DSC_4122.jpg"/>
          <p:cNvPicPr>
            <a:picLocks noChangeAspect="1" noChangeArrowheads="1"/>
          </p:cNvPicPr>
          <p:nvPr/>
        </p:nvPicPr>
        <p:blipFill>
          <a:blip r:embed="rId2" cstate="print"/>
          <a:srcRect l="7178" t="3675" r="9079" b="26497"/>
          <a:stretch>
            <a:fillRect/>
          </a:stretch>
        </p:blipFill>
        <p:spPr bwMode="auto">
          <a:xfrm>
            <a:off x="3563888" y="836712"/>
            <a:ext cx="1691680" cy="18684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1"/>
            <a:ext cx="77724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Общие сведения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91264" cy="1143000"/>
          </a:xfrm>
        </p:spPr>
        <p:txBody>
          <a:bodyPr>
            <a:noAutofit/>
          </a:bodyPr>
          <a:lstStyle/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Результативность педагогической деятельности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подтверждающие участие в творческих, спортивных, предметных олимпиадах, конкурсах, наградные материалы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Мулдашевой Багдаш Кадыржановны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преподавателя истории и права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772816"/>
          <a:ext cx="8136903" cy="4593774"/>
        </p:xfrm>
        <a:graphic>
          <a:graphicData uri="http://schemas.openxmlformats.org/drawingml/2006/table">
            <a:tbl>
              <a:tblPr/>
              <a:tblGrid>
                <a:gridCol w="1080120"/>
                <a:gridCol w="4471225"/>
                <a:gridCol w="1145399"/>
                <a:gridCol w="1440159"/>
              </a:tblGrid>
              <a:tr h="133035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Название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29">
                <a:tc rowSpan="5"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Областной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Ақтөбе облысының әкімі Б.Сапарбаев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желтоқсан, 2016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«Үздік ұстаз-2016» атағының иегері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«Тәуелсіздік тұғыры биікте» ең үздік сабақ сабақ жоспары және үздік тәрбие сағаты байқауы, Ақтөбе ҒТО, Б.Джармагамбетова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2019г.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Диплом I степени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725" algn="l"/>
                        </a:tabLs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Тарих пәні оқытушылары арасында өткен облыстық пәндік олимпиадасы, Ақтөбе ҒТО, Б.Джармагамбетова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2019г.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Диплом I степени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«Ақтөбе қаласына 150 жыл», Ақтөбе қаласының әкімі М.Е. Абдулин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2019 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Мерекелік медаль №0413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«Ақтөбе қаласының көне тарихы» тақырыбындағы әдістемелік (ғылыми-әдістемелік) материалын (мақаласы) Ақтөбе облысының білім басқармасы сайтында жарияланғаны үшін, Ақтөбе ҒТО, Б.Джармагамбетова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2020г.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Сертификат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05">
                <a:tc rowSpan="7"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«Білім қызметкерлерінің кәсіподағына сіңірген еңбегі үшін», Кәсіподақ төрайымы </a:t>
                      </a:r>
                      <a:r>
                        <a:rPr lang="kk-KZ" sz="1000" dirty="0" smtClean="0">
                          <a:latin typeface="Times New Roman"/>
                          <a:ea typeface="Calibri"/>
                          <a:cs typeface="Times New Roman"/>
                        </a:rPr>
                        <a:t> М.Т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. Амантаева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725" algn="l"/>
                        </a:tabLs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 желтоқсан 2016ж.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Медаль №849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3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«За весомый вклад в образование», Председатель Оргкомитета Национального бизнес- рейтинга в РК Г.Р.Хабибрахманова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10 декабря 2017г.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Медаль №0068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«Тәуелсіздікке қосқан үлесі үшін», «Спорт жұлдыздары» журналы редакция алқасының шешімімен бас редактор профессор М.С. Тасқалиев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2017ж.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Медаль №747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«Отличник горной науки», Президент Национальной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Академии Горных Наук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Н.Б. Рыспанов, г.Астана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2017г.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Медаль №31, Приказ №31 от 25.05.2017г.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8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Қазақстан педагогтар қауымдастығының ұйымдастырылуымен Республикалық «Үздік ұстаз» байқауына ұсынған жұмыстары үздік деп танылғаны үшін, Ә.Көшербай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Алматы, 2019г.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«За вклад в развитие образования», Председатель Совета А.В.Бруй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 smtClean="0">
                          <a:latin typeface="Times New Roman"/>
                          <a:ea typeface="Calibri"/>
                          <a:cs typeface="Times New Roman"/>
                        </a:rPr>
                        <a:t>13.09. 2019г</a:t>
                      </a: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Медаль №2359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ҚАЗАҚСТАН РЕСПУБЛИКАСЫНЫҢ ПРЕЗИДЕНТІ Қасым-Жомарт Тоқаев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>
                          <a:latin typeface="Times New Roman"/>
                          <a:ea typeface="Calibri"/>
                          <a:cs typeface="Times New Roman"/>
                        </a:rPr>
                        <a:t>тамыз, 2019г.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Алғыс хат  және төсбелгі,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00" dirty="0">
                          <a:latin typeface="Times New Roman"/>
                          <a:ea typeface="Calibri"/>
                          <a:cs typeface="Times New Roman"/>
                        </a:rPr>
                        <a:t>Нұр-Сұлтан, Ақорда,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903" marR="169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Админ\Desktop\АТТЕСТАЦИЯ ДИРЕКТОРА\СКАНЕР БЛАГ.ПИСЬМА\Үздік ұстаз-2016.jpg"/>
          <p:cNvPicPr>
            <a:picLocks noChangeAspect="1" noChangeArrowheads="1"/>
          </p:cNvPicPr>
          <p:nvPr/>
        </p:nvPicPr>
        <p:blipFill>
          <a:blip r:embed="rId2" cstate="print"/>
          <a:srcRect l="4121" t="6125" r="3306" b="5027"/>
          <a:stretch>
            <a:fillRect/>
          </a:stretch>
        </p:blipFill>
        <p:spPr bwMode="auto">
          <a:xfrm>
            <a:off x="4716016" y="188640"/>
            <a:ext cx="4032448" cy="2736304"/>
          </a:xfrm>
          <a:prstGeom prst="rect">
            <a:avLst/>
          </a:prstGeom>
          <a:noFill/>
        </p:spPr>
      </p:pic>
      <p:pic>
        <p:nvPicPr>
          <p:cNvPr id="41987" name="Picture 3" descr="C:\Users\Админ\Desktop\АТТЕСТАЦИЯ ДИРЕКТОРА\СКАНЕР БЛАГ.ПИСЬМА\1 Диплом Мулдашева __зд│к __ста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45024"/>
            <a:ext cx="3786045" cy="26642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 t="1803" b="2618"/>
          <a:stretch>
            <a:fillRect/>
          </a:stretch>
        </p:blipFill>
        <p:spPr bwMode="auto">
          <a:xfrm>
            <a:off x="683568" y="764704"/>
            <a:ext cx="3240360" cy="46230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Админ\Desktop\АТТЕСТАЦИЯ ДИРЕКТОРА\СКАНЕР БЛАГ.ПИСЬМА\000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80992" cy="3026795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56992"/>
            <a:ext cx="4208984" cy="297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t="3081" b="36841"/>
          <a:stretch>
            <a:fillRect/>
          </a:stretch>
        </p:blipFill>
        <p:spPr bwMode="auto">
          <a:xfrm>
            <a:off x="467544" y="116632"/>
            <a:ext cx="3672408" cy="312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t="3638" b="32082"/>
          <a:stretch>
            <a:fillRect/>
          </a:stretch>
        </p:blipFill>
        <p:spPr bwMode="auto">
          <a:xfrm>
            <a:off x="5508104" y="116632"/>
            <a:ext cx="3419872" cy="310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 t="4584" b="29719"/>
          <a:stretch>
            <a:fillRect/>
          </a:stretch>
        </p:blipFill>
        <p:spPr bwMode="auto">
          <a:xfrm>
            <a:off x="467544" y="3212976"/>
            <a:ext cx="3744416" cy="347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/>
          <a:srcRect t="2486" b="31636"/>
          <a:stretch>
            <a:fillRect/>
          </a:stretch>
        </p:blipFill>
        <p:spPr bwMode="auto">
          <a:xfrm>
            <a:off x="5256990" y="3356992"/>
            <a:ext cx="355497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t="3400" b="37109"/>
          <a:stretch>
            <a:fillRect/>
          </a:stretch>
        </p:blipFill>
        <p:spPr bwMode="auto">
          <a:xfrm>
            <a:off x="5076056" y="260648"/>
            <a:ext cx="367987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t="1874" b="27567"/>
          <a:stretch>
            <a:fillRect/>
          </a:stretch>
        </p:blipFill>
        <p:spPr bwMode="auto">
          <a:xfrm>
            <a:off x="5580112" y="3501008"/>
            <a:ext cx="3105273" cy="309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32656"/>
            <a:ext cx="3385393" cy="23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/>
          <a:srcRect l="24229" t="21533" r="15198" b="11968"/>
          <a:stretch>
            <a:fillRect/>
          </a:stretch>
        </p:blipFill>
        <p:spPr bwMode="auto">
          <a:xfrm>
            <a:off x="2099725" y="3140968"/>
            <a:ext cx="96010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Достижения студентов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Мулдашевой Багдаш Кадыржановны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преподавателя истории и права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15616" y="1556792"/>
          <a:ext cx="7200800" cy="4611905"/>
        </p:xfrm>
        <a:graphic>
          <a:graphicData uri="http://schemas.openxmlformats.org/drawingml/2006/table">
            <a:tbl>
              <a:tblPr/>
              <a:tblGrid>
                <a:gridCol w="1600178"/>
                <a:gridCol w="3296366"/>
                <a:gridCol w="864096"/>
                <a:gridCol w="1440160"/>
              </a:tblGrid>
              <a:tr h="277901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Название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314">
                <a:tc rowSpan="3">
                  <a:txBody>
                    <a:bodyPr/>
                    <a:lstStyle/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Областной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«Ақтөбе жастары жаңғыру жолында» студенттер арасынла өткізілген ғылыми- тәжірибелік конференциясы, Абдуллина Джанита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2019г.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Диплом I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«Ақтөбе жастары жаңғыру жолында» студенттер арасында өткізілген ғылыми- тәжірибелік конференциясы, Турумтаев Дамир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2019г.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Диплом III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4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Ақтөбе қаласының 150 жылдығына арналған «Ақ төбедегі қала» облыстық интеллектуалдық «БРЕЙН-РИНГ» турнирі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2019г.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Диплом II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9636">
                <a:tc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ТжКББ ұйымдары студенттері арасында «Техникалық және кәсіптік білім беруде жастардың инновациялық тәсілдері мен перспективалы идеялары»  конференциясы, Мадиұлы Нұрым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2019г.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Диплом III степени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214" marR="332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Админ\Desktop\Scan\Xerox Scan_06052020161631.XSM\Мадиулы н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888432" cy="2748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7107" name="Picture 3" descr="C:\Users\Админ\Desktop\АТТЕСТАЦИЯ ДИРЕКТОРА\СКАНЕР сертификаты и работы студентов\Абдуллина Джанита 1 орын  .jpg"/>
          <p:cNvPicPr>
            <a:picLocks noChangeAspect="1" noChangeArrowheads="1"/>
          </p:cNvPicPr>
          <p:nvPr/>
        </p:nvPicPr>
        <p:blipFill>
          <a:blip r:embed="rId3" cstate="print"/>
          <a:srcRect l="1795" t="2589" r="1256"/>
          <a:stretch>
            <a:fillRect/>
          </a:stretch>
        </p:blipFill>
        <p:spPr bwMode="auto">
          <a:xfrm>
            <a:off x="4716016" y="404664"/>
            <a:ext cx="3888432" cy="27089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7108" name="Picture 4" descr="C:\Users\Админ\Desktop\АТТЕСТАЦИЯ ДИРЕКТОРА\СКАНЕР сертификаты и работы студентов\Турумтаев Дамир 3 орын │.jpg"/>
          <p:cNvPicPr>
            <a:picLocks noChangeAspect="1" noChangeArrowheads="1"/>
          </p:cNvPicPr>
          <p:nvPr/>
        </p:nvPicPr>
        <p:blipFill>
          <a:blip r:embed="rId4" cstate="print"/>
          <a:srcRect t="2500"/>
          <a:stretch>
            <a:fillRect/>
          </a:stretch>
        </p:blipFill>
        <p:spPr bwMode="auto">
          <a:xfrm>
            <a:off x="323528" y="3467725"/>
            <a:ext cx="4104456" cy="2841595"/>
          </a:xfrm>
          <a:prstGeom prst="rect">
            <a:avLst/>
          </a:prstGeom>
          <a:noFill/>
        </p:spPr>
      </p:pic>
      <p:pic>
        <p:nvPicPr>
          <p:cNvPr id="47109" name="Picture 5" descr="C:\Users\Админ\Desktop\АТТЕСТАЦИЯ ДИРЕКТОРА\СКАНЕР сертификаты и работы студентов\адлршж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01008"/>
            <a:ext cx="3761940" cy="27363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Админ\Desktop\АТТЕСТАЦИЯ ДИРЕКТОРА\Аллилаева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2915815" cy="4124618"/>
          </a:xfrm>
          <a:prstGeom prst="rect">
            <a:avLst/>
          </a:prstGeom>
          <a:noFill/>
        </p:spPr>
      </p:pic>
      <p:pic>
        <p:nvPicPr>
          <p:cNvPr id="48131" name="Picture 3" descr="C:\Users\Админ\Desktop\АТТЕСТАЦИЯ ДИРЕКТОРА\Сертификат Елеуовуа Жулдызай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6632"/>
            <a:ext cx="2874013" cy="3960440"/>
          </a:xfrm>
          <a:prstGeom prst="rect">
            <a:avLst/>
          </a:prstGeom>
          <a:noFill/>
        </p:spPr>
      </p:pic>
      <p:pic>
        <p:nvPicPr>
          <p:cNvPr id="48132" name="Picture 4" descr="C:\Users\Админ\Desktop\АТТЕСТАЦИЯ ДИРЕКТОРА\Елеуовуа Жулдызай  Диплом 1 степен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6632"/>
            <a:ext cx="2775558" cy="3923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Достижения преподавателя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200" dirty="0" smtClean="0">
                <a:latin typeface="Times New Roman" pitchFamily="18" charset="0"/>
                <a:cs typeface="Times New Roman" pitchFamily="18" charset="0"/>
              </a:rPr>
              <a:t>благодарственные письма, алғыс хат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1412776"/>
          <a:ext cx="8064897" cy="5200832"/>
        </p:xfrm>
        <a:graphic>
          <a:graphicData uri="http://schemas.openxmlformats.org/drawingml/2006/table">
            <a:tbl>
              <a:tblPr/>
              <a:tblGrid>
                <a:gridCol w="1152128"/>
                <a:gridCol w="3754496"/>
                <a:gridCol w="1706592"/>
                <a:gridCol w="1451681"/>
              </a:tblGrid>
              <a:tr h="106913">
                <a:tc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725" algn="l"/>
                        </a:tabLs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b="1" dirty="0">
                          <a:latin typeface="Times New Roman"/>
                          <a:ea typeface="Calibri"/>
                          <a:cs typeface="Times New Roman"/>
                        </a:rPr>
                        <a:t>Достижения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b="1" dirty="0">
                          <a:latin typeface="Times New Roman"/>
                          <a:ea typeface="Calibri"/>
                          <a:cs typeface="Times New Roman"/>
                        </a:rPr>
                        <a:t>Г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од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7">
                <a:tc rowSpan="6"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Областной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Ақтөбе облыстық ғылыми-тәжірибелік орталығы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Ақтөбе қ., 2016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Ақтөбе облысының білім басқармасы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Ақтөбе қ., 2018ж.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Донского ГОКа АО «ТНК «Казхром»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Благодарственное письмо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2019г.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«Атамекен» Ақтөбе облысы кәсіпкерлер палатасы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Ақтөбе қ., 2019ж.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«Nur Otan» партиясы Ақтөбе облыстық филиалы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725" algn="l"/>
                        </a:tabLs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Ақтөбе қ., 2019ж.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«Nur Otan» партиясының Ақтөбе облыстық филиалы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Хромтау қ., 2019ж.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47">
                <a:tc rowSpan="2"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Районный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Хромтау аудандық сайлау комиссиясының </a:t>
                      </a:r>
                      <a:r>
                        <a:rPr lang="kk-KZ" sz="1050" dirty="0" smtClean="0">
                          <a:latin typeface="Times New Roman"/>
                          <a:ea typeface="Calibri"/>
                          <a:cs typeface="Times New Roman"/>
                        </a:rPr>
                        <a:t>төрағасы</a:t>
                      </a:r>
                      <a:r>
                        <a:rPr lang="kk-KZ" sz="105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kk-KZ" sz="1050" dirty="0" smtClean="0">
                          <a:latin typeface="Times New Roman"/>
                          <a:ea typeface="Calibri"/>
                          <a:cs typeface="Times New Roman"/>
                        </a:rPr>
                        <a:t>Сағымбаев </a:t>
                      </a: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С.С.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наурыз, 2016ж.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725" algn="l"/>
                        </a:tabLs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Совет ветеранов Донского ГОКа АО «ТНК «Казхром»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725" algn="l"/>
                        </a:tabLs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Благодарственное письмо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2016г.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06">
                <a:tc rowSpan="6"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ҚР ТжКБ дамыту және біліктілікті берудің республикалық ғылыми-әдістемелік орталығы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Астана қ., 2016ж.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«Нұр Отан» партиясының Төрағасы, ҚАЗАҚСТАН РЕСПУБЛИКАСЫНЫҢ ПРЕЗИДЕНТІ Н.Назарбаев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наурыз, 2016ж.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Исполнительный директор «Республиканская ассоциация горнодобывающих и горно-металлургических предприятий», г.Нур-Султан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Благодарственное письмо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23.05.2019г.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ҚАЗАҚСТАН РЕСПУБЛИКАСЫНЫҢ ПРЕЗИДЕНТІ Қасым-Жомарт Тоқаев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  және төсбелгі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Нұр-Сұлтан, Ақорда, тамыз, 2019ж.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Қазақстан Республикасы Білім және Ғылым Министрлігі, Вице- министр Р.Биғали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2019ж.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«Кәсіпқор»холдингі» КЕАҚ басқармасы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Нұр-Сұлтан қаласы,  2019ж.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235">
                <a:tc rowSpan="2">
                  <a:txBody>
                    <a:bodyPr/>
                    <a:lstStyle/>
                    <a:p>
                      <a:pPr marL="457200" indent="-3714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Международный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Директор ГАПОУ Учалинский колледж горной промышленности, РФ, Республика Башкортстан Учалинский район,  г.Учалы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Благодарственное письмо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13.05.2017г.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Ректор Магнитогорского государственного технического университета им.Г.И.Носова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Благодарственное письмо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2017г.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42" marR="145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Админ\Desktop\АТТЕСТАЦИЯ ДИРЕКТОРА\СКАНЕР БЛАГ.ПИСЬМА\Зам.Директора по рознич.бизнесу филиала ДБ АО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2952328" cy="41756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4995" name="Picture 3" descr="C:\Users\Админ\Desktop\АТТЕСТАЦИЯ ДИРЕКТОРА\СКАНЕР БЛАГ.ПИСЬМА\Совет ветеранов Донского ГОКа АО ТНК Казхр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8640"/>
            <a:ext cx="2972227" cy="42038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4996" name="Picture 4" descr="C:\Users\Админ\Desktop\АТТЕСТАЦИЯ ДИРЕКТОРА\СКАНЕР БЛАГ.ПИСЬМА\Ақтөбе облыстық ғылыми-тәжірибелік орталығының .jpg"/>
          <p:cNvPicPr>
            <a:picLocks noChangeAspect="1" noChangeArrowheads="1"/>
          </p:cNvPicPr>
          <p:nvPr/>
        </p:nvPicPr>
        <p:blipFill>
          <a:blip r:embed="rId4" cstate="print"/>
          <a:srcRect l="4758" t="1682" r="2460" b="2442"/>
          <a:stretch>
            <a:fillRect/>
          </a:stretch>
        </p:blipFill>
        <p:spPr bwMode="auto">
          <a:xfrm>
            <a:off x="3131840" y="2177169"/>
            <a:ext cx="3024336" cy="44201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1119594"/>
          <a:ext cx="8280920" cy="5120640"/>
        </p:xfrm>
        <a:graphic>
          <a:graphicData uri="http://schemas.openxmlformats.org/drawingml/2006/table">
            <a:tbl>
              <a:tblPr/>
              <a:tblGrid>
                <a:gridCol w="1139577"/>
                <a:gridCol w="3494700"/>
                <a:gridCol w="1671378"/>
                <a:gridCol w="987633"/>
                <a:gridCol w="987632"/>
              </a:tblGrid>
              <a:tr h="251381">
                <a:tc>
                  <a:txBody>
                    <a:bodyPr/>
                    <a:lstStyle/>
                    <a:p>
                      <a:pPr marL="87313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Уровень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курсов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</a:t>
                      </a: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, удостоверен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660">
                <a:tc rowSpan="3">
                  <a:txBody>
                    <a:bodyPr/>
                    <a:lstStyle/>
                    <a:p>
                      <a:pPr marL="8255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Областной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Курс повышения квалификации «Техникалық және кәсіптік білім беру жүйесін жаңғырту жағдайындағы тарих, құқық және мәдениеттану пәндері оқытушысының кәсіби құзыреттілігі», 80ч.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МОН РК  АО «НЦПК «ӨРЛЕУ», г.Актобе  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04-15.02. 2019ж. 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Сертификат №0255974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Облыстық семинар-практикум «Аттестатталушы педагогтың әдістемелік жұмысының панорамасы»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Ақтөбе облыстық ғылыми-тәжірибелік орталығы , Ақтөбе қ.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2019ж.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Сертификат №015199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Курс повышения квалификации «Безопасность и охрана труда в производственных организациях»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Times New Roman"/>
                          <a:cs typeface="Times New Roman"/>
                        </a:rPr>
                        <a:t>г.Актобе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15 мая 2015г.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Сертификат рег.№1268 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rowSpan="3"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 smtClean="0">
                          <a:latin typeface="Times New Roman"/>
                          <a:ea typeface="Calibri"/>
                          <a:cs typeface="Times New Roman"/>
                        </a:rPr>
                        <a:t>Республиканский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курс повышения квалификации «Цифровая грамотность», 36ч.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latin typeface="Times New Roman"/>
                          <a:ea typeface="Calibri"/>
                          <a:cs typeface="Times New Roman"/>
                        </a:rPr>
                        <a:t>USTAZ  PROFESSIONAL LEARNING CENTRE, </a:t>
                      </a: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г.Астана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27-28 февраля 2017г.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Сертификат №02-00069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 эксперта «Независимое Агенство аккредитации и рейтинга» 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г.Астана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14.09.2015г.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Свидетельство рег № 2061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курс повышения квалификации «7 Радикалов» (Характерология),  24 часов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ТОО «Ahmet Group»,  г.Астана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26-28.2015г.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Сертификат №310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866">
                <a:tc rowSpan="4">
                  <a:txBody>
                    <a:bodyPr/>
                    <a:lstStyle/>
                    <a:p>
                      <a:pPr marL="8255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 smtClean="0">
                          <a:latin typeface="Times New Roman"/>
                          <a:ea typeface="Calibri"/>
                          <a:cs typeface="Times New Roman"/>
                        </a:rPr>
                        <a:t>Международный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 участника «Международное сотрудничество в области инновации и обмена передовым опытом» , Частный Университетское образование, 80ч.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Епархия Линса, Австралия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24.06-06.07.2019г., Австрия, Сербия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Сертификат №Р19072306-10 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5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Курс повышения квалификации «</a:t>
                      </a: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Опыт организации социально-педагогической и психологической службы в учреждениях профессионально-технического образования Республики Беларусь»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ГУО «Республиканский институт высшей школы», г.Минск, Республика Беларусь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20.08.2015г.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>
                          <a:latin typeface="Times New Roman"/>
                          <a:ea typeface="Calibri"/>
                          <a:cs typeface="Times New Roman"/>
                        </a:rPr>
                        <a:t>Сертификат, рег. №986</a:t>
                      </a:r>
                      <a:endParaRPr lang="ru-RU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Международный семинар «Формирование профессионального мастерства на основе стандартов WorldSkills. Прогрессивные технологии профессионального образования. Опыт Республики Беларусь»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институт проф.образования респ.Беларусь, Минск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20.05-25.05.2018г.,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Times New Roman"/>
                          <a:cs typeface="Times New Roman"/>
                        </a:rPr>
                        <a:t>Международный т</a:t>
                      </a:r>
                      <a:r>
                        <a:rPr lang="kk-KZ" sz="1050" dirty="0">
                          <a:latin typeface="Times New Roman"/>
                          <a:ea typeface="Times New Roman"/>
                        </a:rPr>
                        <a:t>ренинг-курс «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Training Course for Managers of Secondary Vocational Education. </a:t>
                      </a:r>
                      <a:r>
                        <a:rPr lang="en-US" sz="1050" dirty="0" err="1">
                          <a:latin typeface="Times New Roman"/>
                          <a:ea typeface="Times New Roman"/>
                        </a:rPr>
                        <a:t>Japanʼs</a:t>
                      </a:r>
                      <a:r>
                        <a:rPr lang="en-US" sz="1050" dirty="0">
                          <a:latin typeface="Times New Roman"/>
                          <a:ea typeface="Times New Roman"/>
                        </a:rPr>
                        <a:t> Experience</a:t>
                      </a:r>
                      <a:r>
                        <a:rPr lang="ru-RU" sz="1050" dirty="0">
                          <a:latin typeface="Times New Roman"/>
                          <a:ea typeface="Times New Roman"/>
                        </a:rPr>
                        <a:t>» </a:t>
                      </a:r>
                      <a:endParaRPr lang="ru-RU" sz="1050" dirty="0">
                        <a:latin typeface="Calibri"/>
                        <a:ea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latin typeface="Times New Roman"/>
                          <a:ea typeface="Calibri"/>
                          <a:cs typeface="Times New Roman"/>
                        </a:rPr>
                        <a:t>Global </a:t>
                      </a:r>
                      <a:r>
                        <a:rPr lang="en-US" sz="1050" dirty="0" err="1">
                          <a:latin typeface="Times New Roman"/>
                          <a:ea typeface="Calibri"/>
                          <a:cs typeface="Times New Roman"/>
                        </a:rPr>
                        <a:t>Confereces</a:t>
                      </a:r>
                      <a:r>
                        <a:rPr lang="en-US" sz="1050" dirty="0">
                          <a:latin typeface="Times New Roman"/>
                          <a:ea typeface="Calibri"/>
                          <a:cs typeface="Times New Roman"/>
                        </a:rPr>
                        <a:t> Ltd, 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Токио</a:t>
                      </a:r>
                      <a:r>
                        <a:rPr lang="en-US" sz="105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Япония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10 апреля 2015г.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050" dirty="0">
                          <a:latin typeface="Times New Roman"/>
                          <a:ea typeface="Calibri"/>
                          <a:cs typeface="Times New Roman"/>
                        </a:rPr>
                        <a:t>Сертификат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710" marR="117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58893" y="217766"/>
            <a:ext cx="68091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Сведения о повышении квалификации профессиональной подготовки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Мулдашевой Багдаш Кадыржановны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преподавателя истории и права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Админ\Desktop\АТТЕСТАЦИЯ ДИРЕКТОРА\СКАНЕР БЛАГ.ПИСЬМА\Ақтөбе ғылыми әдістемелік орталығы.jpg"/>
          <p:cNvPicPr>
            <a:picLocks noChangeAspect="1" noChangeArrowheads="1"/>
          </p:cNvPicPr>
          <p:nvPr/>
        </p:nvPicPr>
        <p:blipFill>
          <a:blip r:embed="rId2" cstate="print"/>
          <a:srcRect l="3834" t="5699" r="3878" b="5105"/>
          <a:stretch>
            <a:fillRect/>
          </a:stretch>
        </p:blipFill>
        <p:spPr bwMode="auto">
          <a:xfrm>
            <a:off x="395536" y="188640"/>
            <a:ext cx="4032448" cy="27555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6019" name="Picture 3" descr="C:\Users\Админ\Desktop\АТТЕСТАЦИЯ ДИРЕКТОРА\СКАНЕР БЛАГ.ПИСЬМА\«Нұр Отан» партиясының Төрағасы Назарба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870196" cy="27363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6020" name="Picture 4" descr="C:\Users\Админ\Desktop\АТТЕСТАЦИЯ ДИРЕКТОРА\СКАНЕР БЛАГ.ПИСЬМА\Республиканская ассоциация горнодобывающих и горно-металлургических предприятий.jpg"/>
          <p:cNvPicPr>
            <a:picLocks noChangeAspect="1" noChangeArrowheads="1"/>
          </p:cNvPicPr>
          <p:nvPr/>
        </p:nvPicPr>
        <p:blipFill>
          <a:blip r:embed="rId4" cstate="print"/>
          <a:srcRect b="8502"/>
          <a:stretch>
            <a:fillRect/>
          </a:stretch>
        </p:blipFill>
        <p:spPr bwMode="auto">
          <a:xfrm>
            <a:off x="1115616" y="2996952"/>
            <a:ext cx="2952328" cy="38206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6021" name="Picture 5" descr="C:\Users\Админ\Desktop\АТТЕСТАЦИЯ ДИРЕКТОРА\СКАНЕР БЛАГ.ПИСЬМА\ГАПОУ Учалинский колледж горной промышленности .jpg"/>
          <p:cNvPicPr>
            <a:picLocks noChangeAspect="1" noChangeArrowheads="1"/>
          </p:cNvPicPr>
          <p:nvPr/>
        </p:nvPicPr>
        <p:blipFill>
          <a:blip r:embed="rId5" cstate="print"/>
          <a:srcRect b="3021"/>
          <a:stretch>
            <a:fillRect/>
          </a:stretch>
        </p:blipFill>
        <p:spPr bwMode="auto">
          <a:xfrm>
            <a:off x="5148064" y="2996952"/>
            <a:ext cx="2729881" cy="37444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Админ\Desktop\АТТЕСТАЦИЯ ДИРЕКТОРА\СКАНЕР БЛАГ.ПИСЬМА\Ректор Магнитогорского государственного технического университета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789347" cy="39451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7043" name="Picture 3" descr="C:\Users\Админ\Desktop\АТТЕСТАЦИЯ ДИРЕКТОРА\СКАНЕР БЛАГ.ПИСЬМА\Ақтөбе облысының білім басқармасының басшысы .jpg"/>
          <p:cNvPicPr>
            <a:picLocks noChangeAspect="1" noChangeArrowheads="1"/>
          </p:cNvPicPr>
          <p:nvPr/>
        </p:nvPicPr>
        <p:blipFill>
          <a:blip r:embed="rId3" cstate="print"/>
          <a:srcRect l="2551" t="1803" r="3076" b="2618"/>
          <a:stretch>
            <a:fillRect/>
          </a:stretch>
        </p:blipFill>
        <p:spPr bwMode="auto">
          <a:xfrm>
            <a:off x="5940152" y="260648"/>
            <a:ext cx="2736304" cy="391957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7044" name="Picture 4" descr="C:\Users\Админ\Desktop\АТТЕСТАЦИЯ ДИРЕКТОРА\СКАНЕР БЛАГ.ПИСЬМА\Директор Донского ГОКа АО «ТНК «Казхром» М.М.Бекеев.jpg"/>
          <p:cNvPicPr>
            <a:picLocks noChangeAspect="1" noChangeArrowheads="1"/>
          </p:cNvPicPr>
          <p:nvPr/>
        </p:nvPicPr>
        <p:blipFill>
          <a:blip r:embed="rId4" cstate="print"/>
          <a:srcRect l="1538" t="2929"/>
          <a:stretch>
            <a:fillRect/>
          </a:stretch>
        </p:blipFill>
        <p:spPr bwMode="auto">
          <a:xfrm>
            <a:off x="2267744" y="3501008"/>
            <a:ext cx="4609529" cy="32129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Админ\Desktop\АТТЕСТАЦИЯ ДИРЕКТОРА\СКАНЕР БЛАГ.ПИСЬМА\ҚАЗАҚСТАН РЕСПУБЛИКАСЫНЫҢ ПРЕЗИДЕНТІ Қасым-Жомарт Тоқаев.jpg"/>
          <p:cNvPicPr>
            <a:picLocks noChangeAspect="1" noChangeArrowheads="1"/>
          </p:cNvPicPr>
          <p:nvPr/>
        </p:nvPicPr>
        <p:blipFill>
          <a:blip r:embed="rId2" cstate="print"/>
          <a:srcRect l="1538" r="1560" b="2929"/>
          <a:stretch>
            <a:fillRect/>
          </a:stretch>
        </p:blipFill>
        <p:spPr bwMode="auto">
          <a:xfrm>
            <a:off x="179512" y="188640"/>
            <a:ext cx="4536504" cy="32129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8067" name="Picture 3" descr="C:\Users\Админ\Desktop\АТТЕСТАЦИЯ ДИРЕКТОРА\СКАНЕР БЛАГ.ПИСЬМА\Қазақстан Республикасы Білім және Ғылым Министрлігі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764704"/>
            <a:ext cx="3096344" cy="43793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8068" name="Picture 4" descr="C:\Users\Админ\Desktop\АТТЕСТАЦИЯ ДИРЕКТОРА\СКАНЕР БЛАГ.ПИСЬМА\Nur Otan партиясы Ақтөбе облыстық филиалының төрағасы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531541"/>
            <a:ext cx="4536504" cy="32073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Админ\Desktop\АТТЕСТАЦИЯ ДИРЕКТОРА\СКАНЕР БЛАГ.ПИСЬМА\кәсіпқор холдингі КЕАҚ басқарма Төрағасының орынбасары .jpg"/>
          <p:cNvPicPr>
            <a:picLocks noChangeAspect="1" noChangeArrowheads="1"/>
          </p:cNvPicPr>
          <p:nvPr/>
        </p:nvPicPr>
        <p:blipFill>
          <a:blip r:embed="rId2" cstate="print"/>
          <a:srcRect l="2446" t="2801" r="2174" b="3825"/>
          <a:stretch>
            <a:fillRect/>
          </a:stretch>
        </p:blipFill>
        <p:spPr bwMode="auto">
          <a:xfrm>
            <a:off x="827584" y="404664"/>
            <a:ext cx="3312368" cy="45863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9091" name="Picture 3" descr="C:\Users\Админ\Desktop\АТТЕСТАЦИЯ ДИРЕКТОРА\СКАНЕР БЛАГ.ПИСЬМА\Ақтөбе облысы кәсіпкерлер палатасының .jpg"/>
          <p:cNvPicPr>
            <a:picLocks noChangeAspect="1" noChangeArrowheads="1"/>
          </p:cNvPicPr>
          <p:nvPr/>
        </p:nvPicPr>
        <p:blipFill>
          <a:blip r:embed="rId3" cstate="print"/>
          <a:srcRect l="2564" t="3626" r="2564" b="3916"/>
          <a:stretch>
            <a:fillRect/>
          </a:stretch>
        </p:blipFill>
        <p:spPr bwMode="auto">
          <a:xfrm>
            <a:off x="4932040" y="332656"/>
            <a:ext cx="3312368" cy="45656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Админ\Desktop\АТТЕСТАЦИЯ ДИРЕКТОРА\СКАНЕР БЛАГ.ПИСЬМА\«Nur Otan» партиясының Ақтөбе облыстық филиалы Төрағасының бірінші орынбасары  Е.Ж. Данағұлов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88641"/>
            <a:ext cx="4536504" cy="32073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0115" name="Picture 3" descr="C:\Users\Админ\Desktop\АТТЕСТАЦИЯ ДИРЕКТОРА\СКАНЕР БЛАГ.ПИСЬМА\Үздік Қазақстандық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429000"/>
            <a:ext cx="4493673" cy="32129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АТТЕСТАЦИЯ ДИРЕКТОРА\СКАНИР. СЕРТИФИКАТЫ\Техникалық және кәсіптік білім беру жүйесін жаңғырту жағдайындағы тарих, құқық және мәдениеттану пәндері оқытушысының кәсіби құзыреттілігі.TIF"/>
          <p:cNvPicPr>
            <a:picLocks noChangeAspect="1" noChangeArrowheads="1"/>
          </p:cNvPicPr>
          <p:nvPr/>
        </p:nvPicPr>
        <p:blipFill>
          <a:blip r:embed="rId2" cstate="print"/>
          <a:srcRect b="1959"/>
          <a:stretch>
            <a:fillRect/>
          </a:stretch>
        </p:blipFill>
        <p:spPr bwMode="auto">
          <a:xfrm>
            <a:off x="179512" y="0"/>
            <a:ext cx="4427984" cy="30689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Админ\Desktop\АТТЕСТАЦИЯ ДИРЕКТОРА\СКАНИР. СЕРТИФИКАТЫ\Аттестатталушы педагогтың әдістемелік жұмысының панорамасы 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888" y="0"/>
            <a:ext cx="4443112" cy="3140968"/>
          </a:xfrm>
          <a:prstGeom prst="rect">
            <a:avLst/>
          </a:prstGeom>
          <a:noFill/>
        </p:spPr>
      </p:pic>
      <p:pic>
        <p:nvPicPr>
          <p:cNvPr id="1028" name="Picture 4" descr="C:\Users\Админ\Desktop\АТТЕСТАЦИЯ ДИРЕКТОРА\СКАНИР. СЕРТИФИКАТЫ\Безопасность и охрана труда в производственных организациях 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284984"/>
            <a:ext cx="4361459" cy="30832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АТТЕСТАЦИЯ ДИРЕКТОРА\СКАНИР. СЕРТИФИКАТЫ\Цифровая грамотность.TIF"/>
          <p:cNvPicPr>
            <a:picLocks noChangeAspect="1" noChangeArrowheads="1"/>
          </p:cNvPicPr>
          <p:nvPr/>
        </p:nvPicPr>
        <p:blipFill>
          <a:blip r:embed="rId2" cstate="print"/>
          <a:srcRect l="3984" t="5923" r="4129" b="6766"/>
          <a:stretch>
            <a:fillRect/>
          </a:stretch>
        </p:blipFill>
        <p:spPr bwMode="auto">
          <a:xfrm>
            <a:off x="0" y="144015"/>
            <a:ext cx="4675944" cy="3140969"/>
          </a:xfrm>
          <a:prstGeom prst="rect">
            <a:avLst/>
          </a:prstGeom>
          <a:noFill/>
        </p:spPr>
      </p:pic>
      <p:pic>
        <p:nvPicPr>
          <p:cNvPr id="3074" name="Picture 2" descr="C:\Users\Админ\Desktop\АТТЕСТАЦИЯ ДИРЕКТОРА\СКАНИР. СЕРТИФИКАТЫ\Сарапшының маманданымы туралы куәлік 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2125"/>
            <a:ext cx="4329781" cy="3060851"/>
          </a:xfrm>
          <a:prstGeom prst="rect">
            <a:avLst/>
          </a:prstGeom>
          <a:noFill/>
        </p:spPr>
      </p:pic>
      <p:pic>
        <p:nvPicPr>
          <p:cNvPr id="3075" name="Picture 3" descr="C:\Users\Админ\Desktop\АТТЕСТАЦИЯ ДИРЕКТОРА\СКАНИР. СЕРТИФИКАТЫ\7 Радикалов 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6765" y="3284984"/>
            <a:ext cx="4793507" cy="338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АТТЕСТАЦИЯ ДИРЕКТОРА\СКАНИР. СЕРТИФИКАТЫ\Международное сотрудничество в области инновации и обмена передовым опытом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600400" cy="25452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9" name="Picture 3" descr="C:\Users\Админ\Desktop\АТТЕСТАЦИЯ ДИРЕКТОРА\СКАНИР. СЕРТИФИКАТЫ\Опыт организации социально-педагогической и психологической службы в учреждениях профессионально-технического образования Республики Беларусь.TIF"/>
          <p:cNvPicPr>
            <a:picLocks noChangeAspect="1" noChangeArrowheads="1"/>
          </p:cNvPicPr>
          <p:nvPr/>
        </p:nvPicPr>
        <p:blipFill>
          <a:blip r:embed="rId3" cstate="print"/>
          <a:srcRect t="3509"/>
          <a:stretch>
            <a:fillRect/>
          </a:stretch>
        </p:blipFill>
        <p:spPr bwMode="auto">
          <a:xfrm>
            <a:off x="755576" y="2780928"/>
            <a:ext cx="2901562" cy="39604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0" name="Picture 4" descr="C:\Users\Админ\Desktop\АТТЕСТАЦИЯ ДИРЕКТОРА\СКАНИР. СЕРТИФИКАТЫ\Формирование профессионального мастерства на основе стандартов WorldSkills. Прогрессивные технологии профессионального образования. Опыт Республики Беларусь.TIF"/>
          <p:cNvPicPr>
            <a:picLocks noChangeAspect="1" noChangeArrowheads="1"/>
          </p:cNvPicPr>
          <p:nvPr/>
        </p:nvPicPr>
        <p:blipFill>
          <a:blip r:embed="rId4" cstate="print"/>
          <a:srcRect l="3761" r="4099"/>
          <a:stretch>
            <a:fillRect/>
          </a:stretch>
        </p:blipFill>
        <p:spPr bwMode="auto">
          <a:xfrm>
            <a:off x="4572000" y="3068960"/>
            <a:ext cx="3960440" cy="30385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1" name="Picture 5" descr="C:\Users\Админ\Desktop\АТТЕСТАЦИЯ ДИРЕКТОРА\СКАНИР. СЕРТИФИКАТЫ\Training Course for Managers of Secondary Vocational Education. Japanʼs Experience  .TIF"/>
          <p:cNvPicPr>
            <a:picLocks noChangeAspect="1" noChangeArrowheads="1"/>
          </p:cNvPicPr>
          <p:nvPr/>
        </p:nvPicPr>
        <p:blipFill>
          <a:blip r:embed="rId5" cstate="print"/>
          <a:srcRect l="1961" t="5075" r="1961" b="8651"/>
          <a:stretch>
            <a:fillRect/>
          </a:stretch>
        </p:blipFill>
        <p:spPr bwMode="auto">
          <a:xfrm>
            <a:off x="4644008" y="188640"/>
            <a:ext cx="3672408" cy="25482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935508" y="145758"/>
            <a:ext cx="52729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Обобщение и распространение педагогического опыта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Мулдашевой Багдаш Кадыржановны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преподавателя истории и права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7" y="1011757"/>
          <a:ext cx="8136904" cy="4064000"/>
        </p:xfrm>
        <a:graphic>
          <a:graphicData uri="http://schemas.openxmlformats.org/drawingml/2006/table">
            <a:tbl>
              <a:tblPr/>
              <a:tblGrid>
                <a:gridCol w="1319497"/>
                <a:gridCol w="3217008"/>
                <a:gridCol w="1080120"/>
                <a:gridCol w="2520279"/>
              </a:tblGrid>
              <a:tr h="347830">
                <a:tc>
                  <a:txBody>
                    <a:bodyPr/>
                    <a:lstStyle/>
                    <a:p>
                      <a:pPr marL="457200" indent="-369888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313" algn="l"/>
                          <a:tab pos="182563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69888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Название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69888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648">
                <a:tc rowSpan="2">
                  <a:txBody>
                    <a:bodyPr/>
                    <a:lstStyle/>
                    <a:p>
                      <a:pPr marL="0" indent="87313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Областной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Организация самостоятельной работы студентов (учебное пособие)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ISBN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978-601-70</a:t>
                      </a: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7, НЦПК «Өрлеу» ИПКПР по Актюбинской области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5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Дуальная система обучения как форма профессионального образования в Хромтауском горно-техническом колледжа: Опыт и сотрудничество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ISBN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978-601-7021-90-0</a:t>
                      </a: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, НЦПК «Өрлеу» ИПКПР по Актюбинской области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437">
                <a:tc rowSpan="2">
                  <a:txBody>
                    <a:bodyPr/>
                    <a:lstStyle/>
                    <a:p>
                      <a:pPr marL="8255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Гуманизация учебно-воспитательного процесса в учебных заведениях технического и профессионального образования (учебно-методическое пособие)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ISBN</a:t>
                      </a: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 9965-9081-7-6, г.Актобе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Методика научно-педагогического исследования (Учебное пособие для студентов, педагогических специальностей)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013" indent="-127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313" algn="l"/>
                        </a:tabLs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ISBN</a:t>
                      </a: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 978-601-275-442-1, НЦПК «Өрлеу» ИПКПР по Актюбинской области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607" marR="466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дмин\Desktop\АТТЕСТАЦИЯ ДИРЕКТОРА\Учебник Организация самос\000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8247" y="116632"/>
            <a:ext cx="3309937" cy="46815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8675" name="Picture 3" descr="C:\Users\Админ\Desktop\АТТЕСТАЦИЯ ДИРЕКТОРА\Учебник Организация самос\0000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248" y="2852936"/>
            <a:ext cx="2545552" cy="3600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8676" name="Picture 4" descr="C:\Users\Админ\Desktop\АТТЕСТАЦИЯ ДИРЕКТОРА\Учебник Организация самос\0000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780928"/>
            <a:ext cx="2545552" cy="3600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Админ\Desktop\АТТЕСТАЦИЯ ДИРЕКТОРА\Учебник Дуальная система\00000001.jpg"/>
          <p:cNvPicPr>
            <a:picLocks noChangeAspect="1" noChangeArrowheads="1"/>
          </p:cNvPicPr>
          <p:nvPr/>
        </p:nvPicPr>
        <p:blipFill>
          <a:blip r:embed="rId2" cstate="print"/>
          <a:srcRect l="6179" r="5249"/>
          <a:stretch>
            <a:fillRect/>
          </a:stretch>
        </p:blipFill>
        <p:spPr bwMode="auto">
          <a:xfrm>
            <a:off x="3059832" y="188640"/>
            <a:ext cx="3096344" cy="45246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699" name="Picture 3" descr="C:\Users\Админ\Desktop\АТТЕСТАЦИЯ ДИРЕКТОРА\Учебник Дуальная система\00000002.jpg"/>
          <p:cNvPicPr>
            <a:picLocks noChangeAspect="1" noChangeArrowheads="1"/>
          </p:cNvPicPr>
          <p:nvPr/>
        </p:nvPicPr>
        <p:blipFill>
          <a:blip r:embed="rId3" cstate="print"/>
          <a:srcRect l="4772" r="6949"/>
          <a:stretch>
            <a:fillRect/>
          </a:stretch>
        </p:blipFill>
        <p:spPr bwMode="auto">
          <a:xfrm>
            <a:off x="323528" y="2636912"/>
            <a:ext cx="2664296" cy="39061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9700" name="Picture 4" descr="C:\Users\Админ\Desktop\АТТЕСТАЦИЯ ДИРЕКТОРА\Учебник Дуальная система\0000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08920"/>
            <a:ext cx="2699004" cy="3817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10386</TotalTime>
  <Words>1710</Words>
  <Application>Microsoft Office PowerPoint</Application>
  <PresentationFormat>Экран (4:3)</PresentationFormat>
  <Paragraphs>308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Тема Office</vt:lpstr>
      <vt:lpstr>Acrobat Document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Педагогическая научно-методическая деятельность  Участие в научно-практических конференциях, семинарах Мулдашевой Багдаш Кадыржановны,  преподавателя истории и права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Результативность педагогической деятельности  подтверждающие участие в творческих, спортивных, предметных олимпиадах, конкурсах, наградные материалы  Мулдашевой Багдаш Кадыржановны,  преподавателя истории и права </vt:lpstr>
      <vt:lpstr>Слайд 21</vt:lpstr>
      <vt:lpstr>Слайд 22</vt:lpstr>
      <vt:lpstr>Слайд 23</vt:lpstr>
      <vt:lpstr>Слайд 24</vt:lpstr>
      <vt:lpstr>Достижения студентов  Мулдашевой Багдаш Кадыржановны,  преподавателя истории и права</vt:lpstr>
      <vt:lpstr>Слайд 26</vt:lpstr>
      <vt:lpstr>Слайд 27</vt:lpstr>
      <vt:lpstr>Достижения преподавателя благодарственные письма, алғыс хат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</dc:title>
  <dc:creator>Гулисиана</dc:creator>
  <cp:lastModifiedBy>ХГТК</cp:lastModifiedBy>
  <cp:revision>71</cp:revision>
  <dcterms:created xsi:type="dcterms:W3CDTF">2015-02-19T03:39:34Z</dcterms:created>
  <dcterms:modified xsi:type="dcterms:W3CDTF">2020-05-12T02:47:04Z</dcterms:modified>
</cp:coreProperties>
</file>