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86" r:id="rId5"/>
    <p:sldId id="287" r:id="rId6"/>
    <p:sldId id="311" r:id="rId7"/>
    <p:sldId id="317" r:id="rId8"/>
    <p:sldId id="312" r:id="rId9"/>
    <p:sldId id="313" r:id="rId10"/>
    <p:sldId id="314" r:id="rId11"/>
    <p:sldId id="316" r:id="rId12"/>
    <p:sldId id="315" r:id="rId13"/>
    <p:sldId id="259" r:id="rId14"/>
    <p:sldId id="260" r:id="rId15"/>
    <p:sldId id="263" r:id="rId16"/>
    <p:sldId id="303" r:id="rId17"/>
    <p:sldId id="304" r:id="rId18"/>
    <p:sldId id="305" r:id="rId19"/>
    <p:sldId id="306" r:id="rId20"/>
    <p:sldId id="307" r:id="rId21"/>
    <p:sldId id="308" r:id="rId22"/>
    <p:sldId id="310" r:id="rId23"/>
    <p:sldId id="309" r:id="rId24"/>
    <p:sldId id="264" r:id="rId25"/>
    <p:sldId id="265" r:id="rId26"/>
    <p:sldId id="266" r:id="rId27"/>
    <p:sldId id="267" r:id="rId28"/>
    <p:sldId id="268" r:id="rId29"/>
    <p:sldId id="269" r:id="rId30"/>
    <p:sldId id="271" r:id="rId31"/>
    <p:sldId id="288" r:id="rId32"/>
    <p:sldId id="291" r:id="rId33"/>
    <p:sldId id="300" r:id="rId34"/>
    <p:sldId id="302" r:id="rId35"/>
    <p:sldId id="272" r:id="rId36"/>
    <p:sldId id="275" r:id="rId37"/>
    <p:sldId id="277" r:id="rId38"/>
    <p:sldId id="278" r:id="rId39"/>
    <p:sldId id="280" r:id="rId40"/>
    <p:sldId id="281" r:id="rId41"/>
    <p:sldId id="299" r:id="rId42"/>
    <p:sldId id="298" r:id="rId43"/>
    <p:sldId id="282" r:id="rId44"/>
    <p:sldId id="297" r:id="rId45"/>
    <p:sldId id="283" r:id="rId46"/>
    <p:sldId id="284" r:id="rId47"/>
    <p:sldId id="285" r:id="rId48"/>
    <p:sldId id="290" r:id="rId49"/>
    <p:sldId id="294" r:id="rId50"/>
    <p:sldId id="293" r:id="rId51"/>
  </p:sldIdLst>
  <p:sldSz cx="6858000" cy="9144000" type="screen4x3"/>
  <p:notesSz cx="6858000" cy="9144000"/>
  <p:embeddedFontLst>
    <p:embeddedFont>
      <p:font typeface="Tahoma" panose="020B0604030504040204" pitchFamily="34" charset="0"/>
      <p:regular r:id="rId52"/>
      <p:bold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6ADAFDA-3F7D-45AB-A809-2D14FB236E72}">
          <p14:sldIdLst>
            <p14:sldId id="256"/>
            <p14:sldId id="257"/>
            <p14:sldId id="258"/>
            <p14:sldId id="286"/>
            <p14:sldId id="287"/>
            <p14:sldId id="311"/>
            <p14:sldId id="317"/>
            <p14:sldId id="312"/>
            <p14:sldId id="313"/>
            <p14:sldId id="314"/>
            <p14:sldId id="316"/>
            <p14:sldId id="315"/>
            <p14:sldId id="259"/>
            <p14:sldId id="260"/>
            <p14:sldId id="263"/>
            <p14:sldId id="303"/>
            <p14:sldId id="304"/>
            <p14:sldId id="305"/>
            <p14:sldId id="306"/>
            <p14:sldId id="307"/>
            <p14:sldId id="308"/>
            <p14:sldId id="310"/>
          </p14:sldIdLst>
        </p14:section>
        <p14:section name="Раздел без заголовка" id="{09A17EF9-AD4C-496A-9EF9-97FD055464F8}">
          <p14:sldIdLst>
            <p14:sldId id="309"/>
            <p14:sldId id="264"/>
            <p14:sldId id="265"/>
            <p14:sldId id="266"/>
            <p14:sldId id="267"/>
            <p14:sldId id="268"/>
            <p14:sldId id="269"/>
            <p14:sldId id="271"/>
            <p14:sldId id="288"/>
            <p14:sldId id="291"/>
            <p14:sldId id="300"/>
            <p14:sldId id="302"/>
            <p14:sldId id="272"/>
            <p14:sldId id="275"/>
            <p14:sldId id="277"/>
            <p14:sldId id="278"/>
            <p14:sldId id="280"/>
            <p14:sldId id="281"/>
            <p14:sldId id="299"/>
            <p14:sldId id="298"/>
            <p14:sldId id="282"/>
            <p14:sldId id="297"/>
            <p14:sldId id="283"/>
            <p14:sldId id="284"/>
            <p14:sldId id="285"/>
            <p14:sldId id="290"/>
            <p14:sldId id="294"/>
            <p14:sldId id="2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2286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14350" y="2834640"/>
            <a:ext cx="5829300" cy="19202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028700" y="5120640"/>
            <a:ext cx="4800600" cy="2286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3/30/2022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12737" y="906399"/>
            <a:ext cx="328930" cy="631825"/>
          </a:xfrm>
          <a:custGeom>
            <a:avLst/>
            <a:gdLst/>
            <a:ahLst/>
            <a:cxnLst/>
            <a:rect l="l" t="t" r="r" b="b"/>
            <a:pathLst>
              <a:path w="328930" h="631825">
                <a:moveTo>
                  <a:pt x="328612" y="0"/>
                </a:moveTo>
                <a:lnTo>
                  <a:pt x="0" y="0"/>
                </a:lnTo>
                <a:lnTo>
                  <a:pt x="0" y="631825"/>
                </a:lnTo>
                <a:lnTo>
                  <a:pt x="328612" y="631825"/>
                </a:lnTo>
                <a:lnTo>
                  <a:pt x="328612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600075" y="1465325"/>
            <a:ext cx="246062" cy="6318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06400" y="2027237"/>
            <a:ext cx="316230" cy="633730"/>
          </a:xfrm>
          <a:custGeom>
            <a:avLst/>
            <a:gdLst/>
            <a:ahLst/>
            <a:cxnLst/>
            <a:rect l="l" t="t" r="r" b="b"/>
            <a:pathLst>
              <a:path w="316230" h="633730">
                <a:moveTo>
                  <a:pt x="315912" y="0"/>
                </a:moveTo>
                <a:lnTo>
                  <a:pt x="0" y="0"/>
                </a:lnTo>
                <a:lnTo>
                  <a:pt x="0" y="633412"/>
                </a:lnTo>
                <a:lnTo>
                  <a:pt x="315912" y="633412"/>
                </a:lnTo>
                <a:lnTo>
                  <a:pt x="315912" y="0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684212" y="1468437"/>
            <a:ext cx="276225" cy="6334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95250" y="1371663"/>
            <a:ext cx="420687" cy="5635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571500" y="1320800"/>
            <a:ext cx="24130" cy="1403350"/>
          </a:xfrm>
          <a:custGeom>
            <a:avLst/>
            <a:gdLst/>
            <a:ahLst/>
            <a:cxnLst/>
            <a:rect l="l" t="t" r="r" b="b"/>
            <a:pathLst>
              <a:path w="24129" h="1403350">
                <a:moveTo>
                  <a:pt x="23812" y="0"/>
                </a:moveTo>
                <a:lnTo>
                  <a:pt x="0" y="0"/>
                </a:lnTo>
                <a:lnTo>
                  <a:pt x="0" y="1403350"/>
                </a:lnTo>
                <a:lnTo>
                  <a:pt x="23812" y="1403350"/>
                </a:lnTo>
                <a:lnTo>
                  <a:pt x="23812" y="0"/>
                </a:lnTo>
                <a:close/>
              </a:path>
            </a:pathLst>
          </a:custGeom>
          <a:solidFill>
            <a:srgbClr val="1C1C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331787" y="1816163"/>
            <a:ext cx="6170549" cy="428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333399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3/30/2022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333399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42900" y="2103120"/>
            <a:ext cx="298323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531870" y="2103120"/>
            <a:ext cx="298323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3/30/2022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12737" y="906399"/>
            <a:ext cx="328930" cy="631825"/>
          </a:xfrm>
          <a:custGeom>
            <a:avLst/>
            <a:gdLst/>
            <a:ahLst/>
            <a:cxnLst/>
            <a:rect l="l" t="t" r="r" b="b"/>
            <a:pathLst>
              <a:path w="328930" h="631825">
                <a:moveTo>
                  <a:pt x="328612" y="0"/>
                </a:moveTo>
                <a:lnTo>
                  <a:pt x="0" y="0"/>
                </a:lnTo>
                <a:lnTo>
                  <a:pt x="0" y="631825"/>
                </a:lnTo>
                <a:lnTo>
                  <a:pt x="328612" y="631825"/>
                </a:lnTo>
                <a:lnTo>
                  <a:pt x="328612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600075" y="1465325"/>
            <a:ext cx="246062" cy="6318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06400" y="2027237"/>
            <a:ext cx="316230" cy="633730"/>
          </a:xfrm>
          <a:custGeom>
            <a:avLst/>
            <a:gdLst/>
            <a:ahLst/>
            <a:cxnLst/>
            <a:rect l="l" t="t" r="r" b="b"/>
            <a:pathLst>
              <a:path w="316230" h="633730">
                <a:moveTo>
                  <a:pt x="315912" y="0"/>
                </a:moveTo>
                <a:lnTo>
                  <a:pt x="0" y="0"/>
                </a:lnTo>
                <a:lnTo>
                  <a:pt x="0" y="633412"/>
                </a:lnTo>
                <a:lnTo>
                  <a:pt x="315912" y="633412"/>
                </a:lnTo>
                <a:lnTo>
                  <a:pt x="315912" y="0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684212" y="1468437"/>
            <a:ext cx="276225" cy="6334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95250" y="1371663"/>
            <a:ext cx="420687" cy="5635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571500" y="1320800"/>
            <a:ext cx="24130" cy="1403350"/>
          </a:xfrm>
          <a:custGeom>
            <a:avLst/>
            <a:gdLst/>
            <a:ahLst/>
            <a:cxnLst/>
            <a:rect l="l" t="t" r="r" b="b"/>
            <a:pathLst>
              <a:path w="24129" h="1403350">
                <a:moveTo>
                  <a:pt x="23812" y="0"/>
                </a:moveTo>
                <a:lnTo>
                  <a:pt x="0" y="0"/>
                </a:lnTo>
                <a:lnTo>
                  <a:pt x="0" y="1403350"/>
                </a:lnTo>
                <a:lnTo>
                  <a:pt x="23812" y="1403350"/>
                </a:lnTo>
                <a:lnTo>
                  <a:pt x="23812" y="0"/>
                </a:lnTo>
                <a:close/>
              </a:path>
            </a:pathLst>
          </a:custGeom>
          <a:solidFill>
            <a:srgbClr val="1C1C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331787" y="1816163"/>
            <a:ext cx="6170549" cy="428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333399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3/30/2022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3/30/2022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12737" y="906399"/>
            <a:ext cx="328930" cy="631825"/>
          </a:xfrm>
          <a:custGeom>
            <a:avLst/>
            <a:gdLst/>
            <a:ahLst/>
            <a:cxnLst/>
            <a:rect l="l" t="t" r="r" b="b"/>
            <a:pathLst>
              <a:path w="328930" h="631825">
                <a:moveTo>
                  <a:pt x="328612" y="0"/>
                </a:moveTo>
                <a:lnTo>
                  <a:pt x="0" y="0"/>
                </a:lnTo>
                <a:lnTo>
                  <a:pt x="0" y="631825"/>
                </a:lnTo>
                <a:lnTo>
                  <a:pt x="328612" y="631825"/>
                </a:lnTo>
                <a:lnTo>
                  <a:pt x="328612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312737" y="906399"/>
            <a:ext cx="328930" cy="631825"/>
          </a:xfrm>
          <a:custGeom>
            <a:avLst/>
            <a:gdLst/>
            <a:ahLst/>
            <a:cxnLst/>
            <a:rect l="l" t="t" r="r" b="b"/>
            <a:pathLst>
              <a:path w="328930" h="631825">
                <a:moveTo>
                  <a:pt x="328612" y="0"/>
                </a:moveTo>
                <a:lnTo>
                  <a:pt x="0" y="0"/>
                </a:lnTo>
                <a:lnTo>
                  <a:pt x="0" y="631825"/>
                </a:lnTo>
                <a:lnTo>
                  <a:pt x="328612" y="631825"/>
                </a:lnTo>
                <a:lnTo>
                  <a:pt x="328612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600075" y="1465325"/>
            <a:ext cx="246062" cy="6318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406400" y="2027237"/>
            <a:ext cx="316230" cy="633730"/>
          </a:xfrm>
          <a:custGeom>
            <a:avLst/>
            <a:gdLst/>
            <a:ahLst/>
            <a:cxnLst/>
            <a:rect l="l" t="t" r="r" b="b"/>
            <a:pathLst>
              <a:path w="316230" h="633730">
                <a:moveTo>
                  <a:pt x="315912" y="0"/>
                </a:moveTo>
                <a:lnTo>
                  <a:pt x="0" y="0"/>
                </a:lnTo>
                <a:lnTo>
                  <a:pt x="0" y="633412"/>
                </a:lnTo>
                <a:lnTo>
                  <a:pt x="315912" y="633412"/>
                </a:lnTo>
                <a:lnTo>
                  <a:pt x="315912" y="0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406400" y="2027237"/>
            <a:ext cx="316230" cy="633730"/>
          </a:xfrm>
          <a:custGeom>
            <a:avLst/>
            <a:gdLst/>
            <a:ahLst/>
            <a:cxnLst/>
            <a:rect l="l" t="t" r="r" b="b"/>
            <a:pathLst>
              <a:path w="316230" h="633730">
                <a:moveTo>
                  <a:pt x="315912" y="0"/>
                </a:moveTo>
                <a:lnTo>
                  <a:pt x="0" y="0"/>
                </a:lnTo>
                <a:lnTo>
                  <a:pt x="0" y="633412"/>
                </a:lnTo>
                <a:lnTo>
                  <a:pt x="315912" y="633412"/>
                </a:lnTo>
                <a:lnTo>
                  <a:pt x="315912" y="0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684212" y="1468437"/>
            <a:ext cx="276225" cy="6334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95250" y="1371663"/>
            <a:ext cx="420687" cy="5635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571500" y="1320800"/>
            <a:ext cx="24130" cy="1403350"/>
          </a:xfrm>
          <a:custGeom>
            <a:avLst/>
            <a:gdLst/>
            <a:ahLst/>
            <a:cxnLst/>
            <a:rect l="l" t="t" r="r" b="b"/>
            <a:pathLst>
              <a:path w="24129" h="1403350">
                <a:moveTo>
                  <a:pt x="23812" y="0"/>
                </a:moveTo>
                <a:lnTo>
                  <a:pt x="0" y="0"/>
                </a:lnTo>
                <a:lnTo>
                  <a:pt x="0" y="1403350"/>
                </a:lnTo>
                <a:lnTo>
                  <a:pt x="23812" y="1403350"/>
                </a:lnTo>
                <a:lnTo>
                  <a:pt x="23812" y="0"/>
                </a:lnTo>
                <a:close/>
              </a:path>
            </a:pathLst>
          </a:custGeom>
          <a:solidFill>
            <a:srgbClr val="1C1C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331787" y="1816163"/>
            <a:ext cx="6170549" cy="4286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56790" y="503046"/>
            <a:ext cx="3344418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333399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2900" y="2103120"/>
            <a:ext cx="617220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331720" y="8503920"/>
            <a:ext cx="219456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42900" y="8503920"/>
            <a:ext cx="157734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3/30/2022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937760" y="8503920"/>
            <a:ext cx="157734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14.png"/><Relationship Id="rId9" Type="http://schemas.openxmlformats.org/officeDocument/2006/relationships/image" Target="../media/image1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9062" y="3395129"/>
            <a:ext cx="328930" cy="631190"/>
          </a:xfrm>
          <a:custGeom>
            <a:avLst/>
            <a:gdLst/>
            <a:ahLst/>
            <a:cxnLst/>
            <a:rect l="l" t="t" r="r" b="b"/>
            <a:pathLst>
              <a:path w="328930" h="631189">
                <a:moveTo>
                  <a:pt x="328752" y="0"/>
                </a:moveTo>
                <a:lnTo>
                  <a:pt x="0" y="0"/>
                </a:lnTo>
                <a:lnTo>
                  <a:pt x="0" y="630770"/>
                </a:lnTo>
                <a:lnTo>
                  <a:pt x="328752" y="630770"/>
                </a:lnTo>
                <a:lnTo>
                  <a:pt x="328752" y="0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06717" y="3395129"/>
            <a:ext cx="245706" cy="6307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3118" y="3958170"/>
            <a:ext cx="317500" cy="633095"/>
          </a:xfrm>
          <a:custGeom>
            <a:avLst/>
            <a:gdLst/>
            <a:ahLst/>
            <a:cxnLst/>
            <a:rect l="l" t="t" r="r" b="b"/>
            <a:pathLst>
              <a:path w="317500" h="633095">
                <a:moveTo>
                  <a:pt x="317233" y="0"/>
                </a:moveTo>
                <a:lnTo>
                  <a:pt x="0" y="0"/>
                </a:lnTo>
                <a:lnTo>
                  <a:pt x="0" y="632879"/>
                </a:lnTo>
                <a:lnTo>
                  <a:pt x="317233" y="632879"/>
                </a:lnTo>
                <a:lnTo>
                  <a:pt x="317233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90702" y="3958170"/>
            <a:ext cx="277583" cy="6328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3860762"/>
            <a:ext cx="420268" cy="5630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76224" y="3251200"/>
            <a:ext cx="24130" cy="1403350"/>
          </a:xfrm>
          <a:custGeom>
            <a:avLst/>
            <a:gdLst/>
            <a:ahLst/>
            <a:cxnLst/>
            <a:rect l="l" t="t" r="r" b="b"/>
            <a:pathLst>
              <a:path w="24129" h="1403350">
                <a:moveTo>
                  <a:pt x="23811" y="0"/>
                </a:moveTo>
                <a:lnTo>
                  <a:pt x="0" y="0"/>
                </a:lnTo>
                <a:lnTo>
                  <a:pt x="0" y="1403350"/>
                </a:lnTo>
                <a:lnTo>
                  <a:pt x="23811" y="1403350"/>
                </a:lnTo>
                <a:lnTo>
                  <a:pt x="23811" y="0"/>
                </a:lnTo>
                <a:close/>
              </a:path>
            </a:pathLst>
          </a:custGeom>
          <a:solidFill>
            <a:srgbClr val="1C1C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6918" y="4347676"/>
            <a:ext cx="6519418" cy="740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84859" y="1356360"/>
            <a:ext cx="5431536" cy="29306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376299" y="5014417"/>
            <a:ext cx="403542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C00000"/>
                </a:solidFill>
                <a:latin typeface="Times New Roman"/>
                <a:cs typeface="Times New Roman"/>
              </a:rPr>
              <a:t>П О Р Т Ф О Л И</a:t>
            </a:r>
            <a:r>
              <a:rPr sz="3600" b="1" spc="-12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3600" b="1" dirty="0">
                <a:solidFill>
                  <a:srgbClr val="C00000"/>
                </a:solidFill>
                <a:latin typeface="Times New Roman"/>
                <a:cs typeface="Times New Roman"/>
              </a:rPr>
              <a:t>О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62000" y="5689854"/>
            <a:ext cx="5105400" cy="11336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2759" marR="481965" indent="770890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>
                <a:solidFill>
                  <a:srgbClr val="001F5F"/>
                </a:solidFill>
                <a:latin typeface="Times New Roman"/>
                <a:cs typeface="Times New Roman"/>
              </a:rPr>
              <a:t>         </a:t>
            </a:r>
            <a:r>
              <a:rPr sz="2400" b="1" dirty="0" err="1">
                <a:solidFill>
                  <a:srgbClr val="001F5F"/>
                </a:solidFill>
                <a:latin typeface="Times New Roman"/>
                <a:cs typeface="Times New Roman"/>
              </a:rPr>
              <a:t>Уте</a:t>
            </a:r>
            <a:r>
              <a:rPr lang="ru-RU" sz="2400" b="1" dirty="0">
                <a:solidFill>
                  <a:srgbClr val="001F5F"/>
                </a:solidFill>
                <a:latin typeface="Times New Roman"/>
                <a:cs typeface="Times New Roman"/>
              </a:rPr>
              <a:t>у</a:t>
            </a:r>
            <a:r>
              <a:rPr sz="2400" b="1" dirty="0" err="1">
                <a:solidFill>
                  <a:srgbClr val="001F5F"/>
                </a:solidFill>
                <a:latin typeface="Times New Roman"/>
                <a:cs typeface="Times New Roman"/>
              </a:rPr>
              <a:t>овой</a:t>
            </a:r>
            <a:r>
              <a:rPr sz="2400" b="1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endParaRPr lang="ru-RU" sz="2400" b="1" dirty="0">
              <a:solidFill>
                <a:srgbClr val="001F5F"/>
              </a:solidFill>
              <a:latin typeface="Times New Roman"/>
              <a:cs typeface="Times New Roman"/>
            </a:endParaRPr>
          </a:p>
          <a:p>
            <a:pPr marL="492759" marR="481965" indent="77089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Айн</a:t>
            </a:r>
            <a:r>
              <a:rPr lang="ru-RU" sz="2400" b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ур</a:t>
            </a:r>
            <a:r>
              <a:rPr lang="ru-RU" sz="2400" b="1" spc="-5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К</a:t>
            </a:r>
            <a:r>
              <a:rPr lang="ru-RU" sz="2400" b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урметбековой</a:t>
            </a:r>
            <a:endParaRPr sz="2400" dirty="0">
              <a:latin typeface="Times New Roman"/>
              <a:cs typeface="Times New Roman"/>
            </a:endParaRPr>
          </a:p>
          <a:p>
            <a:pPr marL="12700" marR="5080" algn="ctr">
              <a:lnSpc>
                <a:spcPct val="100000"/>
              </a:lnSpc>
            </a:pPr>
            <a:r>
              <a:rPr lang="ru-RU" sz="24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п</a:t>
            </a:r>
            <a:r>
              <a:rPr sz="2400" b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реподавателя</a:t>
            </a:r>
            <a:r>
              <a:rPr lang="ru-RU" sz="24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 химии </a:t>
            </a:r>
            <a:r>
              <a:rPr lang="ru-RU" sz="2400" b="1" spc="-5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lang="ru-RU" sz="2400" b="1" spc="-5" smtClean="0">
                <a:solidFill>
                  <a:srgbClr val="001F5F"/>
                </a:solidFill>
                <a:latin typeface="Times New Roman"/>
                <a:cs typeface="Times New Roman"/>
              </a:rPr>
              <a:t>биологии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771388" y="1071372"/>
            <a:ext cx="886967" cy="8260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786501" y="285750"/>
            <a:ext cx="857250" cy="796290"/>
          </a:xfrm>
          <a:custGeom>
            <a:avLst/>
            <a:gdLst/>
            <a:ahLst/>
            <a:cxnLst/>
            <a:rect l="l" t="t" r="r" b="b"/>
            <a:pathLst>
              <a:path w="857250" h="796290">
                <a:moveTo>
                  <a:pt x="788797" y="0"/>
                </a:moveTo>
                <a:lnTo>
                  <a:pt x="68325" y="0"/>
                </a:lnTo>
                <a:lnTo>
                  <a:pt x="41737" y="5371"/>
                </a:lnTo>
                <a:lnTo>
                  <a:pt x="20018" y="20018"/>
                </a:lnTo>
                <a:lnTo>
                  <a:pt x="5371" y="41737"/>
                </a:lnTo>
                <a:lnTo>
                  <a:pt x="0" y="68325"/>
                </a:lnTo>
                <a:lnTo>
                  <a:pt x="0" y="727582"/>
                </a:lnTo>
                <a:lnTo>
                  <a:pt x="5371" y="754191"/>
                </a:lnTo>
                <a:lnTo>
                  <a:pt x="20018" y="775954"/>
                </a:lnTo>
                <a:lnTo>
                  <a:pt x="41737" y="790644"/>
                </a:lnTo>
                <a:lnTo>
                  <a:pt x="68325" y="796035"/>
                </a:lnTo>
                <a:lnTo>
                  <a:pt x="788797" y="796035"/>
                </a:lnTo>
                <a:lnTo>
                  <a:pt x="815405" y="790644"/>
                </a:lnTo>
                <a:lnTo>
                  <a:pt x="837168" y="775954"/>
                </a:lnTo>
                <a:lnTo>
                  <a:pt x="851858" y="754191"/>
                </a:lnTo>
                <a:lnTo>
                  <a:pt x="857250" y="727582"/>
                </a:lnTo>
                <a:lnTo>
                  <a:pt x="857250" y="68325"/>
                </a:lnTo>
                <a:lnTo>
                  <a:pt x="851858" y="41737"/>
                </a:lnTo>
                <a:lnTo>
                  <a:pt x="837168" y="20018"/>
                </a:lnTo>
                <a:lnTo>
                  <a:pt x="815405" y="5371"/>
                </a:lnTo>
                <a:lnTo>
                  <a:pt x="788797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786501" y="285750"/>
            <a:ext cx="857250" cy="79603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917854" y="454279"/>
            <a:ext cx="43802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7770" marR="5080" indent="-1195705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ГККП </a:t>
            </a:r>
            <a:r>
              <a:rPr sz="1800" b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«Хромтауский </a:t>
            </a:r>
            <a:r>
              <a:rPr sz="18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горно- </a:t>
            </a:r>
            <a:r>
              <a:rPr sz="18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технический  </a:t>
            </a:r>
            <a:r>
              <a:rPr sz="18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высший</a:t>
            </a:r>
            <a:r>
              <a:rPr sz="1800" b="1" spc="2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spc="-15" dirty="0">
                <a:solidFill>
                  <a:srgbClr val="001F5F"/>
                </a:solidFill>
                <a:latin typeface="Times New Roman"/>
                <a:cs typeface="Times New Roman"/>
              </a:rPr>
              <a:t>колледж»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49265F3-CF82-4F1F-A517-12331A386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DFED781-DB99-47E8-816A-81B118013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59" y="2120387"/>
            <a:ext cx="6504342" cy="465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049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AEB21CF-E8FC-4223-AE01-32CD8D497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D8593E6-30FE-45F2-8E3F-DC7EE7838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329475"/>
            <a:ext cx="6400800" cy="448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10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8CBA9BB-4841-413D-9390-058497BD7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05302C3-7D6A-4AB7-889C-39019AB5E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133601"/>
            <a:ext cx="6553200" cy="453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11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2737" y="906399"/>
            <a:ext cx="328930" cy="631825"/>
          </a:xfrm>
          <a:custGeom>
            <a:avLst/>
            <a:gdLst/>
            <a:ahLst/>
            <a:cxnLst/>
            <a:rect l="l" t="t" r="r" b="b"/>
            <a:pathLst>
              <a:path w="328930" h="631825">
                <a:moveTo>
                  <a:pt x="328612" y="0"/>
                </a:moveTo>
                <a:lnTo>
                  <a:pt x="0" y="0"/>
                </a:lnTo>
                <a:lnTo>
                  <a:pt x="0" y="631825"/>
                </a:lnTo>
                <a:lnTo>
                  <a:pt x="328612" y="631825"/>
                </a:lnTo>
                <a:lnTo>
                  <a:pt x="328612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00075" y="1465325"/>
            <a:ext cx="246062" cy="6318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6400" y="2027237"/>
            <a:ext cx="316230" cy="633730"/>
          </a:xfrm>
          <a:custGeom>
            <a:avLst/>
            <a:gdLst/>
            <a:ahLst/>
            <a:cxnLst/>
            <a:rect l="l" t="t" r="r" b="b"/>
            <a:pathLst>
              <a:path w="316230" h="633730">
                <a:moveTo>
                  <a:pt x="315912" y="0"/>
                </a:moveTo>
                <a:lnTo>
                  <a:pt x="0" y="0"/>
                </a:lnTo>
                <a:lnTo>
                  <a:pt x="0" y="633412"/>
                </a:lnTo>
                <a:lnTo>
                  <a:pt x="315912" y="633412"/>
                </a:lnTo>
                <a:lnTo>
                  <a:pt x="315912" y="0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84212" y="1468437"/>
            <a:ext cx="276225" cy="6334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5250" y="1371663"/>
            <a:ext cx="420687" cy="5635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71500" y="1320800"/>
            <a:ext cx="24130" cy="1403350"/>
          </a:xfrm>
          <a:custGeom>
            <a:avLst/>
            <a:gdLst/>
            <a:ahLst/>
            <a:cxnLst/>
            <a:rect l="l" t="t" r="r" b="b"/>
            <a:pathLst>
              <a:path w="24129" h="1403350">
                <a:moveTo>
                  <a:pt x="23812" y="0"/>
                </a:moveTo>
                <a:lnTo>
                  <a:pt x="0" y="0"/>
                </a:lnTo>
                <a:lnTo>
                  <a:pt x="0" y="1403350"/>
                </a:lnTo>
                <a:lnTo>
                  <a:pt x="23812" y="1403350"/>
                </a:lnTo>
                <a:lnTo>
                  <a:pt x="23812" y="0"/>
                </a:lnTo>
                <a:close/>
              </a:path>
            </a:pathLst>
          </a:custGeom>
          <a:solidFill>
            <a:srgbClr val="1C1C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31787" y="1816163"/>
            <a:ext cx="6170549" cy="428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718817" y="457200"/>
            <a:ext cx="3558540" cy="9410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3175" algn="ctr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333399"/>
                </a:solidFill>
                <a:latin typeface="Tahoma"/>
                <a:cs typeface="Tahoma"/>
              </a:rPr>
              <a:t>НАО “Холдинг “Кәсіпкөр”  </a:t>
            </a:r>
            <a:r>
              <a:rPr sz="2000" b="1" dirty="0">
                <a:solidFill>
                  <a:srgbClr val="333399"/>
                </a:solidFill>
                <a:latin typeface="Tahoma"/>
                <a:cs typeface="Tahoma"/>
              </a:rPr>
              <a:t>центр</a:t>
            </a:r>
            <a:r>
              <a:rPr sz="2000" b="1" spc="-6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000" b="1" spc="-5" dirty="0">
                <a:solidFill>
                  <a:srgbClr val="333399"/>
                </a:solidFill>
                <a:latin typeface="Tahoma"/>
                <a:cs typeface="Tahoma"/>
              </a:rPr>
              <a:t>профессионального  </a:t>
            </a:r>
            <a:r>
              <a:rPr sz="2000" b="1" dirty="0">
                <a:solidFill>
                  <a:srgbClr val="333399"/>
                </a:solidFill>
                <a:latin typeface="Tahoma"/>
                <a:cs typeface="Tahoma"/>
              </a:rPr>
              <a:t>образования</a:t>
            </a:r>
            <a:endParaRPr sz="2000" dirty="0">
              <a:latin typeface="Tahoma"/>
              <a:cs typeface="Tahoma"/>
            </a:endParaRPr>
          </a:p>
        </p:txBody>
      </p:sp>
      <p:pic>
        <p:nvPicPr>
          <p:cNvPr id="7170" name="Picture 2" descr="C:\Users\Admin\Music\Desktop\дот\сертификаты\47 001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2078004"/>
            <a:ext cx="6477000" cy="47108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4400" y="503046"/>
            <a:ext cx="5334000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7804" algn="ctr">
              <a:spcBef>
                <a:spcPts val="100"/>
              </a:spcBef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АҚТӨБЕ </a:t>
            </a:r>
            <a:r>
              <a:rPr lang="ru-RU" sz="1800" spc="-5" dirty="0">
                <a:latin typeface="Times New Roman" pitchFamily="18" charset="0"/>
                <a:cs typeface="Times New Roman" pitchFamily="18" charset="0"/>
              </a:rPr>
              <a:t>ОБЛЫСТЫҚ </a:t>
            </a:r>
            <a:r>
              <a:rPr lang="ru-RU" sz="1800" spc="-5" dirty="0" err="1">
                <a:latin typeface="Times New Roman" pitchFamily="18" charset="0"/>
                <a:cs typeface="Times New Roman" pitchFamily="18" charset="0"/>
              </a:rPr>
              <a:t>ҒЫЛЫМИ</a:t>
            </a:r>
            <a:r>
              <a:rPr lang="ru-RU" sz="18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ТӘЖІРИБЕЛІК 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ОРТАЛЫҒЫ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endParaRPr sz="1800" spc="-5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Work\Pictures\2017-05-15 11111\11111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599" y="1905000"/>
            <a:ext cx="6101445" cy="4343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14644" y="948282"/>
            <a:ext cx="743711" cy="2089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29376" y="285750"/>
            <a:ext cx="714375" cy="663575"/>
          </a:xfrm>
          <a:custGeom>
            <a:avLst/>
            <a:gdLst/>
            <a:ahLst/>
            <a:cxnLst/>
            <a:rect l="l" t="t" r="r" b="b"/>
            <a:pathLst>
              <a:path w="714375" h="663575">
                <a:moveTo>
                  <a:pt x="657351" y="0"/>
                </a:moveTo>
                <a:lnTo>
                  <a:pt x="57023" y="0"/>
                </a:lnTo>
                <a:lnTo>
                  <a:pt x="34825" y="4480"/>
                </a:lnTo>
                <a:lnTo>
                  <a:pt x="16700" y="16700"/>
                </a:lnTo>
                <a:lnTo>
                  <a:pt x="4480" y="34825"/>
                </a:lnTo>
                <a:lnTo>
                  <a:pt x="0" y="57023"/>
                </a:lnTo>
                <a:lnTo>
                  <a:pt x="0" y="606298"/>
                </a:lnTo>
                <a:lnTo>
                  <a:pt x="4480" y="628495"/>
                </a:lnTo>
                <a:lnTo>
                  <a:pt x="16700" y="646620"/>
                </a:lnTo>
                <a:lnTo>
                  <a:pt x="34825" y="658840"/>
                </a:lnTo>
                <a:lnTo>
                  <a:pt x="57023" y="663321"/>
                </a:lnTo>
                <a:lnTo>
                  <a:pt x="657351" y="663321"/>
                </a:lnTo>
                <a:lnTo>
                  <a:pt x="679549" y="658840"/>
                </a:lnTo>
                <a:lnTo>
                  <a:pt x="697674" y="646620"/>
                </a:lnTo>
                <a:lnTo>
                  <a:pt x="709894" y="628495"/>
                </a:lnTo>
                <a:lnTo>
                  <a:pt x="714375" y="606298"/>
                </a:lnTo>
                <a:lnTo>
                  <a:pt x="714375" y="57023"/>
                </a:lnTo>
                <a:lnTo>
                  <a:pt x="709894" y="34825"/>
                </a:lnTo>
                <a:lnTo>
                  <a:pt x="697674" y="16700"/>
                </a:lnTo>
                <a:lnTo>
                  <a:pt x="679549" y="4480"/>
                </a:lnTo>
                <a:lnTo>
                  <a:pt x="657351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929376" y="285750"/>
            <a:ext cx="714375" cy="6633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83742" y="3085592"/>
            <a:ext cx="4933315" cy="203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999490">
              <a:lnSpc>
                <a:spcPct val="100000"/>
              </a:lnSpc>
              <a:spcBef>
                <a:spcPts val="105"/>
              </a:spcBef>
            </a:pPr>
            <a:r>
              <a:rPr sz="4400" spc="-55" dirty="0">
                <a:solidFill>
                  <a:srgbClr val="001F5F"/>
                </a:solidFill>
                <a:latin typeface="Times New Roman"/>
                <a:cs typeface="Times New Roman"/>
              </a:rPr>
              <a:t>Результаты  </a:t>
            </a:r>
            <a:r>
              <a:rPr sz="4400" dirty="0">
                <a:solidFill>
                  <a:srgbClr val="001F5F"/>
                </a:solidFill>
                <a:latin typeface="Times New Roman"/>
                <a:cs typeface="Times New Roman"/>
              </a:rPr>
              <a:t>профессиональных</a:t>
            </a:r>
            <a:endParaRPr sz="4400">
              <a:latin typeface="Times New Roman"/>
              <a:cs typeface="Times New Roman"/>
            </a:endParaRPr>
          </a:p>
          <a:p>
            <a:pPr marL="957580">
              <a:lnSpc>
                <a:spcPct val="100000"/>
              </a:lnSpc>
            </a:pPr>
            <a:r>
              <a:rPr sz="4400" spc="-5" dirty="0">
                <a:solidFill>
                  <a:srgbClr val="001F5F"/>
                </a:solidFill>
                <a:latin typeface="Times New Roman"/>
                <a:cs typeface="Times New Roman"/>
              </a:rPr>
              <a:t>достижений</a:t>
            </a:r>
            <a:endParaRPr sz="44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67738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D702746-7EE5-4668-96B4-98414F6AE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3DD3B6F-1D1C-4ACA-A5CF-6A5C34B223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23D7432-32D2-4E9B-A210-6BF78023F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90524"/>
            <a:ext cx="6748299" cy="867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059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C75397E-B4F5-45E1-B0C8-B8C419AC7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D4807D8-DF49-4C0D-8D24-E8B9253A05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BF8F5CD-F5B3-4D7C-A14F-49104BAB3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86" y="1239202"/>
            <a:ext cx="6005514" cy="776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315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A14F37E-39ED-4299-BB33-4F2F7F1D3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E69C6B8-616F-4423-98EA-E256EB46C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900" y="2103120"/>
            <a:ext cx="6172200" cy="4297680"/>
          </a:xfrm>
        </p:spPr>
        <p:txBody>
          <a:bodyPr/>
          <a:lstStyle/>
          <a:p>
            <a:endParaRPr lang="x-none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52AD65E-DB8D-4EE0-81E8-2CAC8E961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254340"/>
            <a:ext cx="5829300" cy="411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219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D12F064-9444-4BFB-8D1D-A816FF5F8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D9BCA02-D518-4FF8-BAF4-078953D2D9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9712B1C-3857-46E3-A7C4-4E817F7F9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799" y="1266588"/>
            <a:ext cx="5448301" cy="762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225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2737" y="1138300"/>
            <a:ext cx="328930" cy="400050"/>
          </a:xfrm>
          <a:custGeom>
            <a:avLst/>
            <a:gdLst/>
            <a:ahLst/>
            <a:cxnLst/>
            <a:rect l="l" t="t" r="r" b="b"/>
            <a:pathLst>
              <a:path w="328930" h="400050">
                <a:moveTo>
                  <a:pt x="0" y="399923"/>
                </a:moveTo>
                <a:lnTo>
                  <a:pt x="328612" y="399923"/>
                </a:lnTo>
                <a:lnTo>
                  <a:pt x="328612" y="0"/>
                </a:lnTo>
                <a:lnTo>
                  <a:pt x="0" y="0"/>
                </a:lnTo>
                <a:lnTo>
                  <a:pt x="0" y="399923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00075" y="1465325"/>
            <a:ext cx="246062" cy="6318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6400" y="2027237"/>
            <a:ext cx="316230" cy="633730"/>
          </a:xfrm>
          <a:custGeom>
            <a:avLst/>
            <a:gdLst/>
            <a:ahLst/>
            <a:cxnLst/>
            <a:rect l="l" t="t" r="r" b="b"/>
            <a:pathLst>
              <a:path w="316230" h="633730">
                <a:moveTo>
                  <a:pt x="315912" y="0"/>
                </a:moveTo>
                <a:lnTo>
                  <a:pt x="0" y="0"/>
                </a:lnTo>
                <a:lnTo>
                  <a:pt x="0" y="633412"/>
                </a:lnTo>
                <a:lnTo>
                  <a:pt x="315912" y="633412"/>
                </a:lnTo>
                <a:lnTo>
                  <a:pt x="315912" y="0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84212" y="1468437"/>
            <a:ext cx="276225" cy="6334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5250" y="1371663"/>
            <a:ext cx="420687" cy="5635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71500" y="1320800"/>
            <a:ext cx="24130" cy="1403350"/>
          </a:xfrm>
          <a:custGeom>
            <a:avLst/>
            <a:gdLst/>
            <a:ahLst/>
            <a:cxnLst/>
            <a:rect l="l" t="t" r="r" b="b"/>
            <a:pathLst>
              <a:path w="24129" h="1403350">
                <a:moveTo>
                  <a:pt x="23812" y="0"/>
                </a:moveTo>
                <a:lnTo>
                  <a:pt x="0" y="0"/>
                </a:lnTo>
                <a:lnTo>
                  <a:pt x="0" y="1403350"/>
                </a:lnTo>
                <a:lnTo>
                  <a:pt x="23812" y="1403350"/>
                </a:lnTo>
                <a:lnTo>
                  <a:pt x="23812" y="0"/>
                </a:lnTo>
                <a:close/>
              </a:path>
            </a:pathLst>
          </a:custGeom>
          <a:solidFill>
            <a:srgbClr val="1C1C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31787" y="1816163"/>
            <a:ext cx="6170549" cy="428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14312" y="214375"/>
            <a:ext cx="6358255" cy="923925"/>
          </a:xfrm>
          <a:custGeom>
            <a:avLst/>
            <a:gdLst/>
            <a:ahLst/>
            <a:cxnLst/>
            <a:rect l="l" t="t" r="r" b="b"/>
            <a:pathLst>
              <a:path w="6358255" h="923925">
                <a:moveTo>
                  <a:pt x="0" y="923925"/>
                </a:moveTo>
                <a:lnTo>
                  <a:pt x="6357874" y="923925"/>
                </a:lnTo>
                <a:lnTo>
                  <a:pt x="6357874" y="0"/>
                </a:lnTo>
                <a:lnTo>
                  <a:pt x="0" y="0"/>
                </a:lnTo>
                <a:lnTo>
                  <a:pt x="0" y="92392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203452" y="514045"/>
            <a:ext cx="437959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ГККП </a:t>
            </a:r>
            <a:r>
              <a:rPr sz="1800" b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«Хромтауский горно-</a:t>
            </a:r>
            <a:r>
              <a:rPr sz="1800" b="1" spc="-3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технический</a:t>
            </a:r>
            <a:endParaRPr sz="1800">
              <a:latin typeface="Times New Roman"/>
              <a:cs typeface="Times New Roman"/>
            </a:endParaRPr>
          </a:p>
          <a:p>
            <a:pPr marL="114300" algn="ctr">
              <a:lnSpc>
                <a:spcPct val="100000"/>
              </a:lnSpc>
            </a:pPr>
            <a:r>
              <a:rPr sz="18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высший</a:t>
            </a:r>
            <a:r>
              <a:rPr sz="1800" b="1" spc="1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spc="-15" dirty="0">
                <a:solidFill>
                  <a:srgbClr val="001F5F"/>
                </a:solidFill>
                <a:latin typeface="Times New Roman"/>
                <a:cs typeface="Times New Roman"/>
              </a:rPr>
              <a:t>колледж»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771388" y="1071372"/>
            <a:ext cx="886967" cy="8260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86501" y="285750"/>
            <a:ext cx="857250" cy="796290"/>
          </a:xfrm>
          <a:custGeom>
            <a:avLst/>
            <a:gdLst/>
            <a:ahLst/>
            <a:cxnLst/>
            <a:rect l="l" t="t" r="r" b="b"/>
            <a:pathLst>
              <a:path w="857250" h="796290">
                <a:moveTo>
                  <a:pt x="788797" y="0"/>
                </a:moveTo>
                <a:lnTo>
                  <a:pt x="68325" y="0"/>
                </a:lnTo>
                <a:lnTo>
                  <a:pt x="41737" y="5371"/>
                </a:lnTo>
                <a:lnTo>
                  <a:pt x="20018" y="20018"/>
                </a:lnTo>
                <a:lnTo>
                  <a:pt x="5371" y="41737"/>
                </a:lnTo>
                <a:lnTo>
                  <a:pt x="0" y="68325"/>
                </a:lnTo>
                <a:lnTo>
                  <a:pt x="0" y="727582"/>
                </a:lnTo>
                <a:lnTo>
                  <a:pt x="5371" y="754191"/>
                </a:lnTo>
                <a:lnTo>
                  <a:pt x="20018" y="775954"/>
                </a:lnTo>
                <a:lnTo>
                  <a:pt x="41737" y="790644"/>
                </a:lnTo>
                <a:lnTo>
                  <a:pt x="68325" y="796035"/>
                </a:lnTo>
                <a:lnTo>
                  <a:pt x="788797" y="796035"/>
                </a:lnTo>
                <a:lnTo>
                  <a:pt x="815459" y="790644"/>
                </a:lnTo>
                <a:lnTo>
                  <a:pt x="837215" y="775954"/>
                </a:lnTo>
                <a:lnTo>
                  <a:pt x="851876" y="754191"/>
                </a:lnTo>
                <a:lnTo>
                  <a:pt x="857250" y="727582"/>
                </a:lnTo>
                <a:lnTo>
                  <a:pt x="857250" y="68325"/>
                </a:lnTo>
                <a:lnTo>
                  <a:pt x="851876" y="41737"/>
                </a:lnTo>
                <a:lnTo>
                  <a:pt x="837215" y="20018"/>
                </a:lnTo>
                <a:lnTo>
                  <a:pt x="815459" y="5371"/>
                </a:lnTo>
                <a:lnTo>
                  <a:pt x="788797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786501" y="285750"/>
            <a:ext cx="857250" cy="7960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342136" y="5715000"/>
            <a:ext cx="3839464" cy="1855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001F5F"/>
                </a:solidFill>
                <a:latin typeface="Times New Roman"/>
                <a:cs typeface="Times New Roman"/>
              </a:rPr>
              <a:t>Общий стаж –</a:t>
            </a:r>
            <a:r>
              <a:rPr sz="2000" b="1" spc="-3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2000" b="1" spc="-20" dirty="0">
                <a:solidFill>
                  <a:srgbClr val="001F5F"/>
                </a:solidFill>
                <a:latin typeface="Times New Roman"/>
                <a:cs typeface="Times New Roman"/>
              </a:rPr>
              <a:t>15 лет</a:t>
            </a:r>
            <a:endParaRPr sz="2000" dirty="0">
              <a:latin typeface="Times New Roman"/>
              <a:cs typeface="Times New Roman"/>
            </a:endParaRPr>
          </a:p>
          <a:p>
            <a:pPr marL="12700" marR="5080" indent="-2540" algn="ctr">
              <a:lnSpc>
                <a:spcPct val="100000"/>
              </a:lnSpc>
            </a:pPr>
            <a:r>
              <a:rPr sz="20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Педагогический </a:t>
            </a:r>
            <a:r>
              <a:rPr sz="2000" b="1" dirty="0">
                <a:solidFill>
                  <a:srgbClr val="001F5F"/>
                </a:solidFill>
                <a:latin typeface="Times New Roman"/>
                <a:cs typeface="Times New Roman"/>
              </a:rPr>
              <a:t>стаж – </a:t>
            </a:r>
            <a:r>
              <a:rPr lang="ru-RU" sz="2000" b="1" dirty="0">
                <a:solidFill>
                  <a:srgbClr val="001F5F"/>
                </a:solidFill>
                <a:latin typeface="Times New Roman"/>
                <a:cs typeface="Times New Roman"/>
              </a:rPr>
              <a:t>15 лет</a:t>
            </a:r>
            <a:r>
              <a:rPr sz="2000" b="1" spc="-30" dirty="0">
                <a:solidFill>
                  <a:srgbClr val="001F5F"/>
                </a:solidFill>
                <a:latin typeface="Times New Roman"/>
                <a:cs typeface="Times New Roman"/>
              </a:rPr>
              <a:t>  </a:t>
            </a:r>
            <a:r>
              <a:rPr sz="20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Стаж </a:t>
            </a:r>
            <a:r>
              <a:rPr sz="20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работы </a:t>
            </a:r>
            <a:r>
              <a:rPr sz="2000" b="1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20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данном</a:t>
            </a:r>
            <a:r>
              <a:rPr sz="2000" b="1" spc="-7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учебном</a:t>
            </a:r>
            <a:r>
              <a:rPr sz="20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  </a:t>
            </a:r>
            <a:r>
              <a:rPr sz="2000" b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заведении</a:t>
            </a:r>
            <a:r>
              <a:rPr lang="ru-RU" sz="20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-</a:t>
            </a:r>
            <a:r>
              <a:rPr sz="2000" b="1" spc="-4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2000" b="1" dirty="0">
                <a:solidFill>
                  <a:srgbClr val="001F5F"/>
                </a:solidFill>
                <a:latin typeface="Times New Roman"/>
                <a:cs typeface="Times New Roman"/>
              </a:rPr>
              <a:t>7</a:t>
            </a:r>
            <a:r>
              <a:rPr sz="2000" b="1" dirty="0" err="1">
                <a:solidFill>
                  <a:srgbClr val="001F5F"/>
                </a:solidFill>
                <a:latin typeface="Times New Roman"/>
                <a:cs typeface="Times New Roman"/>
              </a:rPr>
              <a:t>лет</a:t>
            </a:r>
            <a:endParaRPr sz="2000" dirty="0">
              <a:latin typeface="Times New Roman"/>
              <a:cs typeface="Times New Roman"/>
            </a:endParaRPr>
          </a:p>
          <a:p>
            <a:pPr marL="513715" marR="507365" algn="ctr">
              <a:lnSpc>
                <a:spcPct val="100000"/>
              </a:lnSpc>
              <a:spcBef>
                <a:spcPts val="5"/>
              </a:spcBef>
            </a:pPr>
            <a:r>
              <a:rPr sz="20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Образование </a:t>
            </a:r>
            <a:r>
              <a:rPr sz="2000" b="1" dirty="0">
                <a:solidFill>
                  <a:srgbClr val="001F5F"/>
                </a:solidFill>
                <a:latin typeface="Times New Roman"/>
                <a:cs typeface="Times New Roman"/>
              </a:rPr>
              <a:t>- </a:t>
            </a:r>
            <a:r>
              <a:rPr sz="20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высшее  </a:t>
            </a:r>
            <a:r>
              <a:rPr sz="2000" b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Категория</a:t>
            </a:r>
            <a:r>
              <a:rPr sz="2000" b="1" spc="-15" dirty="0">
                <a:solidFill>
                  <a:srgbClr val="001F5F"/>
                </a:solidFill>
                <a:latin typeface="Times New Roman"/>
                <a:cs typeface="Times New Roman"/>
              </a:rPr>
              <a:t>-</a:t>
            </a:r>
            <a:r>
              <a:rPr sz="2000" b="1" spc="-3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20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первая</a:t>
            </a:r>
            <a:endParaRPr sz="2000" dirty="0">
              <a:latin typeface="Times New Roman"/>
              <a:cs typeface="Times New Roman"/>
            </a:endParaRPr>
          </a:p>
        </p:txBody>
      </p:sp>
      <p:pic>
        <p:nvPicPr>
          <p:cNvPr id="16" name="Picture 2" descr="G:\Фото016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33600" y="2438400"/>
            <a:ext cx="2438400" cy="2956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2" descr="C:\Users\Медет\Desktop\анимация\20_1.jpg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228600" y="6781800"/>
            <a:ext cx="3071192" cy="2209799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E4C5829-0CF5-4BA7-B5ED-DB8959FCC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0D58A6F-A32F-45DA-9BF2-D03AFB28E8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16164F3-F706-4EEB-9F54-101E2DE44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2" y="642937"/>
            <a:ext cx="5710238" cy="815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0675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14C4BAE-A38A-476E-8E5A-226666FAE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AB9A8CA-E1CD-41AF-AED5-D2EF603B9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511397"/>
            <a:ext cx="3200400" cy="46222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4BF9656-BE43-449F-873D-F445804F8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010" y="3581399"/>
            <a:ext cx="3344417" cy="500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2759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E8FFCC8-9E27-4987-9E9E-CF3988829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F17057A-5C01-4B1A-8076-0F9F0113B8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4929A30-EBA0-460A-9AD6-48721B5B7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25673"/>
            <a:ext cx="4581874" cy="383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4420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12FE83-5E1E-4592-92E0-A28C63DB4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535754C-A931-4E2D-A285-1B0628CEAA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B767019-A7E4-4315-976E-F32ED0F51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87" y="795337"/>
            <a:ext cx="5586413" cy="784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0352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784350" y="2070100"/>
            <a:ext cx="4438650" cy="3138805"/>
          </a:xfrm>
          <a:custGeom>
            <a:avLst/>
            <a:gdLst/>
            <a:ahLst/>
            <a:cxnLst/>
            <a:rect l="l" t="t" r="r" b="b"/>
            <a:pathLst>
              <a:path w="4438650" h="3138804">
                <a:moveTo>
                  <a:pt x="0" y="3138424"/>
                </a:moveTo>
                <a:lnTo>
                  <a:pt x="4438650" y="3138424"/>
                </a:lnTo>
                <a:lnTo>
                  <a:pt x="4438650" y="0"/>
                </a:lnTo>
                <a:lnTo>
                  <a:pt x="0" y="0"/>
                </a:lnTo>
                <a:lnTo>
                  <a:pt x="0" y="3138424"/>
                </a:lnTo>
                <a:close/>
              </a:path>
            </a:pathLst>
          </a:custGeom>
          <a:ln w="3175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7037" y="5213350"/>
            <a:ext cx="2835275" cy="3717925"/>
          </a:xfrm>
          <a:custGeom>
            <a:avLst/>
            <a:gdLst/>
            <a:ahLst/>
            <a:cxnLst/>
            <a:rect l="l" t="t" r="r" b="b"/>
            <a:pathLst>
              <a:path w="2835275" h="3717925">
                <a:moveTo>
                  <a:pt x="0" y="3717925"/>
                </a:moveTo>
                <a:lnTo>
                  <a:pt x="2835275" y="3717925"/>
                </a:lnTo>
                <a:lnTo>
                  <a:pt x="2835275" y="0"/>
                </a:lnTo>
                <a:lnTo>
                  <a:pt x="0" y="0"/>
                </a:lnTo>
                <a:lnTo>
                  <a:pt x="0" y="3717925"/>
                </a:lnTo>
                <a:close/>
              </a:path>
            </a:pathLst>
          </a:custGeom>
          <a:ln w="3175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71751" y="1500124"/>
            <a:ext cx="3929379" cy="428625"/>
          </a:xfrm>
          <a:custGeom>
            <a:avLst/>
            <a:gdLst/>
            <a:ahLst/>
            <a:cxnLst/>
            <a:rect l="l" t="t" r="r" b="b"/>
            <a:pathLst>
              <a:path w="3929379" h="428625">
                <a:moveTo>
                  <a:pt x="0" y="71500"/>
                </a:moveTo>
                <a:lnTo>
                  <a:pt x="5597" y="43666"/>
                </a:lnTo>
                <a:lnTo>
                  <a:pt x="20875" y="20939"/>
                </a:lnTo>
                <a:lnTo>
                  <a:pt x="43559" y="5617"/>
                </a:lnTo>
                <a:lnTo>
                  <a:pt x="71374" y="0"/>
                </a:lnTo>
                <a:lnTo>
                  <a:pt x="3857498" y="0"/>
                </a:lnTo>
                <a:lnTo>
                  <a:pt x="3885332" y="5617"/>
                </a:lnTo>
                <a:lnTo>
                  <a:pt x="3908059" y="20939"/>
                </a:lnTo>
                <a:lnTo>
                  <a:pt x="3923381" y="43666"/>
                </a:lnTo>
                <a:lnTo>
                  <a:pt x="3928999" y="71500"/>
                </a:lnTo>
                <a:lnTo>
                  <a:pt x="3928999" y="357250"/>
                </a:lnTo>
                <a:lnTo>
                  <a:pt x="3923381" y="385065"/>
                </a:lnTo>
                <a:lnTo>
                  <a:pt x="3908059" y="407749"/>
                </a:lnTo>
                <a:lnTo>
                  <a:pt x="3885332" y="423027"/>
                </a:lnTo>
                <a:lnTo>
                  <a:pt x="3857498" y="428625"/>
                </a:lnTo>
                <a:lnTo>
                  <a:pt x="71374" y="428625"/>
                </a:lnTo>
                <a:lnTo>
                  <a:pt x="43559" y="423027"/>
                </a:lnTo>
                <a:lnTo>
                  <a:pt x="20875" y="407749"/>
                </a:lnTo>
                <a:lnTo>
                  <a:pt x="5597" y="385065"/>
                </a:lnTo>
                <a:lnTo>
                  <a:pt x="0" y="357250"/>
                </a:lnTo>
                <a:lnTo>
                  <a:pt x="0" y="71500"/>
                </a:lnTo>
                <a:close/>
              </a:path>
            </a:pathLst>
          </a:custGeom>
          <a:ln w="25400">
            <a:solidFill>
              <a:srgbClr val="FFC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676400" y="565480"/>
            <a:ext cx="3593845" cy="105990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solidFill>
                  <a:srgbClr val="333399"/>
                </a:solidFill>
                <a:latin typeface="Tahoma"/>
                <a:cs typeface="Tahoma"/>
              </a:rPr>
              <a:t>Республиканский</a:t>
            </a:r>
            <a:r>
              <a:rPr sz="2000" b="1" spc="-7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000" b="1" spc="-5" dirty="0">
                <a:solidFill>
                  <a:srgbClr val="333399"/>
                </a:solidFill>
                <a:latin typeface="Tahoma"/>
                <a:cs typeface="Tahoma"/>
              </a:rPr>
              <a:t>конкурс</a:t>
            </a:r>
            <a:endParaRPr sz="20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2000" b="1" spc="-5" dirty="0">
                <a:solidFill>
                  <a:srgbClr val="333399"/>
                </a:solidFill>
                <a:latin typeface="Tahoma"/>
                <a:cs typeface="Tahoma"/>
              </a:rPr>
              <a:t>«ПОРТФОЛИО</a:t>
            </a:r>
            <a:r>
              <a:rPr sz="2000" b="1" spc="-4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000" b="1" spc="-5" dirty="0">
                <a:solidFill>
                  <a:srgbClr val="333399"/>
                </a:solidFill>
                <a:latin typeface="Tahoma"/>
                <a:cs typeface="Tahoma"/>
              </a:rPr>
              <a:t>ПЕДАГОГА»</a:t>
            </a:r>
            <a:endParaRPr sz="20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800" dirty="0">
              <a:latin typeface="Tahoma"/>
              <a:cs typeface="Tahoma"/>
            </a:endParaRPr>
          </a:p>
        </p:txBody>
      </p:sp>
      <p:pic>
        <p:nvPicPr>
          <p:cNvPr id="9" name="Picture 2" descr="C:\Users\Work\Pictures\2017-11-16 45\45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537619" y="1196181"/>
            <a:ext cx="3276601" cy="4846639"/>
          </a:xfrm>
          <a:prstGeom prst="rect">
            <a:avLst/>
          </a:prstGeom>
          <a:noFill/>
        </p:spPr>
      </p:pic>
      <p:pic>
        <p:nvPicPr>
          <p:cNvPr id="10" name="Picture 2" descr="C:\Users\Work\Downloads\2017-2017 аттестация\olimp-s7-awardSample-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5181600"/>
            <a:ext cx="2819400" cy="37399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4375" y="762000"/>
            <a:ext cx="5857875" cy="738505"/>
          </a:xfrm>
          <a:custGeom>
            <a:avLst/>
            <a:gdLst/>
            <a:ahLst/>
            <a:cxnLst/>
            <a:rect l="l" t="t" r="r" b="b"/>
            <a:pathLst>
              <a:path w="5857875" h="1214755">
                <a:moveTo>
                  <a:pt x="5655437" y="0"/>
                </a:moveTo>
                <a:lnTo>
                  <a:pt x="202412" y="0"/>
                </a:lnTo>
                <a:lnTo>
                  <a:pt x="156002" y="5348"/>
                </a:lnTo>
                <a:lnTo>
                  <a:pt x="113398" y="20583"/>
                </a:lnTo>
                <a:lnTo>
                  <a:pt x="75815" y="44487"/>
                </a:lnTo>
                <a:lnTo>
                  <a:pt x="44469" y="75841"/>
                </a:lnTo>
                <a:lnTo>
                  <a:pt x="20574" y="113429"/>
                </a:lnTo>
                <a:lnTo>
                  <a:pt x="5346" y="156034"/>
                </a:lnTo>
                <a:lnTo>
                  <a:pt x="0" y="202438"/>
                </a:lnTo>
                <a:lnTo>
                  <a:pt x="0" y="1012063"/>
                </a:lnTo>
                <a:lnTo>
                  <a:pt x="5346" y="1058459"/>
                </a:lnTo>
                <a:lnTo>
                  <a:pt x="20574" y="1101045"/>
                </a:lnTo>
                <a:lnTo>
                  <a:pt x="44469" y="1138609"/>
                </a:lnTo>
                <a:lnTo>
                  <a:pt x="75815" y="1169936"/>
                </a:lnTo>
                <a:lnTo>
                  <a:pt x="113398" y="1193815"/>
                </a:lnTo>
                <a:lnTo>
                  <a:pt x="156002" y="1209032"/>
                </a:lnTo>
                <a:lnTo>
                  <a:pt x="202412" y="1214374"/>
                </a:lnTo>
                <a:lnTo>
                  <a:pt x="5655437" y="1214374"/>
                </a:lnTo>
                <a:lnTo>
                  <a:pt x="5701840" y="1209032"/>
                </a:lnTo>
                <a:lnTo>
                  <a:pt x="5744445" y="1193815"/>
                </a:lnTo>
                <a:lnTo>
                  <a:pt x="5782033" y="1169936"/>
                </a:lnTo>
                <a:lnTo>
                  <a:pt x="5813387" y="1138609"/>
                </a:lnTo>
                <a:lnTo>
                  <a:pt x="5837291" y="1101045"/>
                </a:lnTo>
                <a:lnTo>
                  <a:pt x="5852526" y="1058459"/>
                </a:lnTo>
                <a:lnTo>
                  <a:pt x="5857875" y="1012063"/>
                </a:lnTo>
                <a:lnTo>
                  <a:pt x="5857875" y="202438"/>
                </a:lnTo>
                <a:lnTo>
                  <a:pt x="5852526" y="156034"/>
                </a:lnTo>
                <a:lnTo>
                  <a:pt x="5837291" y="113429"/>
                </a:lnTo>
                <a:lnTo>
                  <a:pt x="5813387" y="75841"/>
                </a:lnTo>
                <a:lnTo>
                  <a:pt x="5782033" y="44487"/>
                </a:lnTo>
                <a:lnTo>
                  <a:pt x="5744445" y="20583"/>
                </a:lnTo>
                <a:lnTo>
                  <a:pt x="5701840" y="5348"/>
                </a:lnTo>
                <a:lnTo>
                  <a:pt x="56554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АҚТӨБЕ </a:t>
            </a:r>
            <a:r>
              <a:rPr lang="ru-RU" b="1" spc="-5" dirty="0">
                <a:latin typeface="Times New Roman" pitchFamily="18" charset="0"/>
                <a:cs typeface="Times New Roman" pitchFamily="18" charset="0"/>
              </a:rPr>
              <a:t>ОБЛЫСТЫҚ </a:t>
            </a:r>
            <a:r>
              <a:rPr lang="ru-RU" b="1" spc="-5" dirty="0" err="1">
                <a:latin typeface="Times New Roman" pitchFamily="18" charset="0"/>
                <a:cs typeface="Times New Roman" pitchFamily="18" charset="0"/>
              </a:rPr>
              <a:t>ҒЫЛЫМИ</a:t>
            </a:r>
            <a:r>
              <a:rPr lang="ru-RU" b="1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ТӘЖІРИБЕЛІК 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ОРТАЛЫҒЫ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endParaRPr b="1" dirty="0"/>
          </a:p>
        </p:txBody>
      </p:sp>
      <p:sp>
        <p:nvSpPr>
          <p:cNvPr id="3" name="object 3"/>
          <p:cNvSpPr/>
          <p:nvPr/>
        </p:nvSpPr>
        <p:spPr>
          <a:xfrm>
            <a:off x="714375" y="285750"/>
            <a:ext cx="5857875" cy="1214755"/>
          </a:xfrm>
          <a:custGeom>
            <a:avLst/>
            <a:gdLst/>
            <a:ahLst/>
            <a:cxnLst/>
            <a:rect l="l" t="t" r="r" b="b"/>
            <a:pathLst>
              <a:path w="5857875" h="1214755">
                <a:moveTo>
                  <a:pt x="0" y="202438"/>
                </a:moveTo>
                <a:lnTo>
                  <a:pt x="5346" y="156034"/>
                </a:lnTo>
                <a:lnTo>
                  <a:pt x="20574" y="113429"/>
                </a:lnTo>
                <a:lnTo>
                  <a:pt x="44469" y="75841"/>
                </a:lnTo>
                <a:lnTo>
                  <a:pt x="75815" y="44487"/>
                </a:lnTo>
                <a:lnTo>
                  <a:pt x="113398" y="20583"/>
                </a:lnTo>
                <a:lnTo>
                  <a:pt x="156002" y="5348"/>
                </a:lnTo>
                <a:lnTo>
                  <a:pt x="202412" y="0"/>
                </a:lnTo>
                <a:lnTo>
                  <a:pt x="5655437" y="0"/>
                </a:lnTo>
                <a:lnTo>
                  <a:pt x="5701840" y="5348"/>
                </a:lnTo>
                <a:lnTo>
                  <a:pt x="5744445" y="20583"/>
                </a:lnTo>
                <a:lnTo>
                  <a:pt x="5782033" y="44487"/>
                </a:lnTo>
                <a:lnTo>
                  <a:pt x="5813387" y="75841"/>
                </a:lnTo>
                <a:lnTo>
                  <a:pt x="5837291" y="113429"/>
                </a:lnTo>
                <a:lnTo>
                  <a:pt x="5852526" y="156034"/>
                </a:lnTo>
                <a:lnTo>
                  <a:pt x="5857875" y="202438"/>
                </a:lnTo>
                <a:lnTo>
                  <a:pt x="5857875" y="1012063"/>
                </a:lnTo>
                <a:lnTo>
                  <a:pt x="5852526" y="1058459"/>
                </a:lnTo>
                <a:lnTo>
                  <a:pt x="5837291" y="1101045"/>
                </a:lnTo>
                <a:lnTo>
                  <a:pt x="5813387" y="1138609"/>
                </a:lnTo>
                <a:lnTo>
                  <a:pt x="5782033" y="1169936"/>
                </a:lnTo>
                <a:lnTo>
                  <a:pt x="5744445" y="1193815"/>
                </a:lnTo>
                <a:lnTo>
                  <a:pt x="5701840" y="1209032"/>
                </a:lnTo>
                <a:lnTo>
                  <a:pt x="5655437" y="1214374"/>
                </a:lnTo>
                <a:lnTo>
                  <a:pt x="202412" y="1214374"/>
                </a:lnTo>
                <a:lnTo>
                  <a:pt x="156002" y="1209032"/>
                </a:lnTo>
                <a:lnTo>
                  <a:pt x="113398" y="1193815"/>
                </a:lnTo>
                <a:lnTo>
                  <a:pt x="75815" y="1169936"/>
                </a:lnTo>
                <a:lnTo>
                  <a:pt x="44469" y="1138609"/>
                </a:lnTo>
                <a:lnTo>
                  <a:pt x="20574" y="1101045"/>
                </a:lnTo>
                <a:lnTo>
                  <a:pt x="5346" y="1058459"/>
                </a:lnTo>
                <a:lnTo>
                  <a:pt x="0" y="1012063"/>
                </a:lnTo>
                <a:lnTo>
                  <a:pt x="0" y="202438"/>
                </a:lnTo>
                <a:close/>
              </a:path>
            </a:pathLst>
          </a:custGeom>
          <a:ln w="3175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843015" y="938783"/>
            <a:ext cx="745236" cy="6934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857875" y="285750"/>
            <a:ext cx="714375" cy="663575"/>
          </a:xfrm>
          <a:custGeom>
            <a:avLst/>
            <a:gdLst/>
            <a:ahLst/>
            <a:cxnLst/>
            <a:rect l="l" t="t" r="r" b="b"/>
            <a:pathLst>
              <a:path w="714375" h="663575">
                <a:moveTo>
                  <a:pt x="657351" y="0"/>
                </a:moveTo>
                <a:lnTo>
                  <a:pt x="57023" y="0"/>
                </a:lnTo>
                <a:lnTo>
                  <a:pt x="34825" y="4480"/>
                </a:lnTo>
                <a:lnTo>
                  <a:pt x="16700" y="16700"/>
                </a:lnTo>
                <a:lnTo>
                  <a:pt x="4480" y="34825"/>
                </a:lnTo>
                <a:lnTo>
                  <a:pt x="0" y="57023"/>
                </a:lnTo>
                <a:lnTo>
                  <a:pt x="0" y="606298"/>
                </a:lnTo>
                <a:lnTo>
                  <a:pt x="4480" y="628495"/>
                </a:lnTo>
                <a:lnTo>
                  <a:pt x="16700" y="646620"/>
                </a:lnTo>
                <a:lnTo>
                  <a:pt x="34825" y="658840"/>
                </a:lnTo>
                <a:lnTo>
                  <a:pt x="57023" y="663321"/>
                </a:lnTo>
                <a:lnTo>
                  <a:pt x="657351" y="663321"/>
                </a:lnTo>
                <a:lnTo>
                  <a:pt x="679549" y="658840"/>
                </a:lnTo>
                <a:lnTo>
                  <a:pt x="697674" y="646620"/>
                </a:lnTo>
                <a:lnTo>
                  <a:pt x="709894" y="628495"/>
                </a:lnTo>
                <a:lnTo>
                  <a:pt x="714375" y="606298"/>
                </a:lnTo>
                <a:lnTo>
                  <a:pt x="714375" y="57023"/>
                </a:lnTo>
                <a:lnTo>
                  <a:pt x="709894" y="34825"/>
                </a:lnTo>
                <a:lnTo>
                  <a:pt x="697674" y="16700"/>
                </a:lnTo>
                <a:lnTo>
                  <a:pt x="679549" y="4480"/>
                </a:lnTo>
                <a:lnTo>
                  <a:pt x="657351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857875" y="285750"/>
            <a:ext cx="714375" cy="6633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44487" y="2773298"/>
            <a:ext cx="6311900" cy="4470400"/>
          </a:xfrm>
          <a:custGeom>
            <a:avLst/>
            <a:gdLst/>
            <a:ahLst/>
            <a:cxnLst/>
            <a:rect l="l" t="t" r="r" b="b"/>
            <a:pathLst>
              <a:path w="6311900" h="4470400">
                <a:moveTo>
                  <a:pt x="0" y="4470400"/>
                </a:moveTo>
                <a:lnTo>
                  <a:pt x="6311900" y="4470400"/>
                </a:lnTo>
                <a:lnTo>
                  <a:pt x="6311900" y="0"/>
                </a:lnTo>
                <a:lnTo>
                  <a:pt x="0" y="0"/>
                </a:lnTo>
                <a:lnTo>
                  <a:pt x="0" y="4470400"/>
                </a:lnTo>
                <a:close/>
              </a:path>
            </a:pathLst>
          </a:custGeom>
          <a:ln w="254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28750" y="1857375"/>
            <a:ext cx="4927600" cy="357505"/>
          </a:xfrm>
          <a:custGeom>
            <a:avLst/>
            <a:gdLst/>
            <a:ahLst/>
            <a:cxnLst/>
            <a:rect l="l" t="t" r="r" b="b"/>
            <a:pathLst>
              <a:path w="4927600" h="357505">
                <a:moveTo>
                  <a:pt x="0" y="59563"/>
                </a:moveTo>
                <a:lnTo>
                  <a:pt x="4681" y="36379"/>
                </a:lnTo>
                <a:lnTo>
                  <a:pt x="17446" y="17446"/>
                </a:lnTo>
                <a:lnTo>
                  <a:pt x="36379" y="4681"/>
                </a:lnTo>
                <a:lnTo>
                  <a:pt x="59562" y="0"/>
                </a:lnTo>
                <a:lnTo>
                  <a:pt x="4868037" y="0"/>
                </a:lnTo>
                <a:lnTo>
                  <a:pt x="4891220" y="4681"/>
                </a:lnTo>
                <a:lnTo>
                  <a:pt x="4910153" y="17446"/>
                </a:lnTo>
                <a:lnTo>
                  <a:pt x="4922918" y="36379"/>
                </a:lnTo>
                <a:lnTo>
                  <a:pt x="4927600" y="59563"/>
                </a:lnTo>
                <a:lnTo>
                  <a:pt x="4927600" y="297688"/>
                </a:lnTo>
                <a:lnTo>
                  <a:pt x="4922918" y="320851"/>
                </a:lnTo>
                <a:lnTo>
                  <a:pt x="4910153" y="339740"/>
                </a:lnTo>
                <a:lnTo>
                  <a:pt x="4891220" y="352462"/>
                </a:lnTo>
                <a:lnTo>
                  <a:pt x="4868037" y="357124"/>
                </a:lnTo>
                <a:lnTo>
                  <a:pt x="59562" y="357124"/>
                </a:lnTo>
                <a:lnTo>
                  <a:pt x="36379" y="352462"/>
                </a:lnTo>
                <a:lnTo>
                  <a:pt x="17446" y="339740"/>
                </a:lnTo>
                <a:lnTo>
                  <a:pt x="4681" y="320851"/>
                </a:lnTo>
                <a:lnTo>
                  <a:pt x="0" y="297688"/>
                </a:lnTo>
                <a:lnTo>
                  <a:pt x="0" y="59563"/>
                </a:lnTo>
                <a:close/>
              </a:path>
            </a:pathLst>
          </a:custGeom>
          <a:ln w="254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7187" y="285750"/>
            <a:ext cx="6215380" cy="714375"/>
          </a:xfrm>
          <a:custGeom>
            <a:avLst/>
            <a:gdLst/>
            <a:ahLst/>
            <a:cxnLst/>
            <a:rect l="l" t="t" r="r" b="b"/>
            <a:pathLst>
              <a:path w="6215380" h="714375">
                <a:moveTo>
                  <a:pt x="6095936" y="0"/>
                </a:moveTo>
                <a:lnTo>
                  <a:pt x="119062" y="0"/>
                </a:lnTo>
                <a:lnTo>
                  <a:pt x="72716" y="9362"/>
                </a:lnTo>
                <a:lnTo>
                  <a:pt x="34871" y="34893"/>
                </a:lnTo>
                <a:lnTo>
                  <a:pt x="9355" y="72759"/>
                </a:lnTo>
                <a:lnTo>
                  <a:pt x="0" y="119125"/>
                </a:lnTo>
                <a:lnTo>
                  <a:pt x="0" y="595249"/>
                </a:lnTo>
                <a:lnTo>
                  <a:pt x="9355" y="641615"/>
                </a:lnTo>
                <a:lnTo>
                  <a:pt x="34871" y="679481"/>
                </a:lnTo>
                <a:lnTo>
                  <a:pt x="72716" y="705012"/>
                </a:lnTo>
                <a:lnTo>
                  <a:pt x="119062" y="714375"/>
                </a:lnTo>
                <a:lnTo>
                  <a:pt x="6095936" y="714375"/>
                </a:lnTo>
                <a:lnTo>
                  <a:pt x="6142303" y="705012"/>
                </a:lnTo>
                <a:lnTo>
                  <a:pt x="6180169" y="679481"/>
                </a:lnTo>
                <a:lnTo>
                  <a:pt x="6205700" y="641615"/>
                </a:lnTo>
                <a:lnTo>
                  <a:pt x="6215062" y="595249"/>
                </a:lnTo>
                <a:lnTo>
                  <a:pt x="6215062" y="119125"/>
                </a:lnTo>
                <a:lnTo>
                  <a:pt x="6205700" y="72759"/>
                </a:lnTo>
                <a:lnTo>
                  <a:pt x="6180169" y="34893"/>
                </a:lnTo>
                <a:lnTo>
                  <a:pt x="6142303" y="9362"/>
                </a:lnTo>
                <a:lnTo>
                  <a:pt x="60959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57187" y="285750"/>
            <a:ext cx="6215380" cy="714375"/>
          </a:xfrm>
          <a:custGeom>
            <a:avLst/>
            <a:gdLst/>
            <a:ahLst/>
            <a:cxnLst/>
            <a:rect l="l" t="t" r="r" b="b"/>
            <a:pathLst>
              <a:path w="6215380" h="714375">
                <a:moveTo>
                  <a:pt x="0" y="119125"/>
                </a:moveTo>
                <a:lnTo>
                  <a:pt x="9355" y="72759"/>
                </a:lnTo>
                <a:lnTo>
                  <a:pt x="34871" y="34893"/>
                </a:lnTo>
                <a:lnTo>
                  <a:pt x="72716" y="9362"/>
                </a:lnTo>
                <a:lnTo>
                  <a:pt x="119062" y="0"/>
                </a:lnTo>
                <a:lnTo>
                  <a:pt x="6095936" y="0"/>
                </a:lnTo>
                <a:lnTo>
                  <a:pt x="6142303" y="9362"/>
                </a:lnTo>
                <a:lnTo>
                  <a:pt x="6180169" y="34893"/>
                </a:lnTo>
                <a:lnTo>
                  <a:pt x="6205700" y="72759"/>
                </a:lnTo>
                <a:lnTo>
                  <a:pt x="6215062" y="119125"/>
                </a:lnTo>
                <a:lnTo>
                  <a:pt x="6215062" y="595249"/>
                </a:lnTo>
                <a:lnTo>
                  <a:pt x="6205700" y="641615"/>
                </a:lnTo>
                <a:lnTo>
                  <a:pt x="6180169" y="679481"/>
                </a:lnTo>
                <a:lnTo>
                  <a:pt x="6142303" y="705012"/>
                </a:lnTo>
                <a:lnTo>
                  <a:pt x="6095936" y="714375"/>
                </a:lnTo>
                <a:lnTo>
                  <a:pt x="119062" y="714375"/>
                </a:lnTo>
                <a:lnTo>
                  <a:pt x="72716" y="705012"/>
                </a:lnTo>
                <a:lnTo>
                  <a:pt x="34871" y="679481"/>
                </a:lnTo>
                <a:lnTo>
                  <a:pt x="9355" y="641615"/>
                </a:lnTo>
                <a:lnTo>
                  <a:pt x="0" y="595249"/>
                </a:lnTo>
                <a:lnTo>
                  <a:pt x="0" y="119125"/>
                </a:lnTo>
                <a:close/>
              </a:path>
            </a:pathLst>
          </a:custGeom>
          <a:ln w="254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843015" y="938783"/>
            <a:ext cx="745236" cy="6934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857875" y="285750"/>
            <a:ext cx="714375" cy="663575"/>
          </a:xfrm>
          <a:custGeom>
            <a:avLst/>
            <a:gdLst/>
            <a:ahLst/>
            <a:cxnLst/>
            <a:rect l="l" t="t" r="r" b="b"/>
            <a:pathLst>
              <a:path w="714375" h="663575">
                <a:moveTo>
                  <a:pt x="657351" y="0"/>
                </a:moveTo>
                <a:lnTo>
                  <a:pt x="57023" y="0"/>
                </a:lnTo>
                <a:lnTo>
                  <a:pt x="34825" y="4480"/>
                </a:lnTo>
                <a:lnTo>
                  <a:pt x="16700" y="16700"/>
                </a:lnTo>
                <a:lnTo>
                  <a:pt x="4480" y="34825"/>
                </a:lnTo>
                <a:lnTo>
                  <a:pt x="0" y="57023"/>
                </a:lnTo>
                <a:lnTo>
                  <a:pt x="0" y="606298"/>
                </a:lnTo>
                <a:lnTo>
                  <a:pt x="4480" y="628495"/>
                </a:lnTo>
                <a:lnTo>
                  <a:pt x="16700" y="646620"/>
                </a:lnTo>
                <a:lnTo>
                  <a:pt x="34825" y="658840"/>
                </a:lnTo>
                <a:lnTo>
                  <a:pt x="57023" y="663321"/>
                </a:lnTo>
                <a:lnTo>
                  <a:pt x="657351" y="663321"/>
                </a:lnTo>
                <a:lnTo>
                  <a:pt x="679549" y="658840"/>
                </a:lnTo>
                <a:lnTo>
                  <a:pt x="697674" y="646620"/>
                </a:lnTo>
                <a:lnTo>
                  <a:pt x="709894" y="628495"/>
                </a:lnTo>
                <a:lnTo>
                  <a:pt x="714375" y="606298"/>
                </a:lnTo>
                <a:lnTo>
                  <a:pt x="714375" y="57023"/>
                </a:lnTo>
                <a:lnTo>
                  <a:pt x="709894" y="34825"/>
                </a:lnTo>
                <a:lnTo>
                  <a:pt x="697674" y="16700"/>
                </a:lnTo>
                <a:lnTo>
                  <a:pt x="679549" y="4480"/>
                </a:lnTo>
                <a:lnTo>
                  <a:pt x="657351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857875" y="285750"/>
            <a:ext cx="714375" cy="6633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928876" y="1143000"/>
            <a:ext cx="4570730" cy="214629"/>
          </a:xfrm>
          <a:custGeom>
            <a:avLst/>
            <a:gdLst/>
            <a:ahLst/>
            <a:cxnLst/>
            <a:rect l="l" t="t" r="r" b="b"/>
            <a:pathLst>
              <a:path w="4570730" h="214630">
                <a:moveTo>
                  <a:pt x="4534662" y="0"/>
                </a:moveTo>
                <a:lnTo>
                  <a:pt x="35687" y="0"/>
                </a:lnTo>
                <a:lnTo>
                  <a:pt x="21752" y="2807"/>
                </a:lnTo>
                <a:lnTo>
                  <a:pt x="10413" y="10461"/>
                </a:lnTo>
                <a:lnTo>
                  <a:pt x="2790" y="21806"/>
                </a:lnTo>
                <a:lnTo>
                  <a:pt x="0" y="35686"/>
                </a:lnTo>
                <a:lnTo>
                  <a:pt x="0" y="178561"/>
                </a:lnTo>
                <a:lnTo>
                  <a:pt x="2790" y="192496"/>
                </a:lnTo>
                <a:lnTo>
                  <a:pt x="10414" y="203835"/>
                </a:lnTo>
                <a:lnTo>
                  <a:pt x="21752" y="211458"/>
                </a:lnTo>
                <a:lnTo>
                  <a:pt x="35687" y="214249"/>
                </a:lnTo>
                <a:lnTo>
                  <a:pt x="4534662" y="214249"/>
                </a:lnTo>
                <a:lnTo>
                  <a:pt x="4548542" y="211458"/>
                </a:lnTo>
                <a:lnTo>
                  <a:pt x="4559887" y="203834"/>
                </a:lnTo>
                <a:lnTo>
                  <a:pt x="4567541" y="192496"/>
                </a:lnTo>
                <a:lnTo>
                  <a:pt x="4570349" y="178561"/>
                </a:lnTo>
                <a:lnTo>
                  <a:pt x="4570349" y="35686"/>
                </a:lnTo>
                <a:lnTo>
                  <a:pt x="4567541" y="21806"/>
                </a:lnTo>
                <a:lnTo>
                  <a:pt x="4559887" y="10461"/>
                </a:lnTo>
                <a:lnTo>
                  <a:pt x="4548542" y="2807"/>
                </a:lnTo>
                <a:lnTo>
                  <a:pt x="4534662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514094" y="316484"/>
            <a:ext cx="3900170" cy="1090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675" algn="ctr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001F5F"/>
                </a:solidFill>
                <a:latin typeface="Times New Roman"/>
                <a:cs typeface="Times New Roman"/>
              </a:rPr>
              <a:t>Участие</a:t>
            </a:r>
            <a:r>
              <a:rPr sz="2000" b="1" spc="-3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001F5F"/>
                </a:solidFill>
                <a:latin typeface="Times New Roman"/>
                <a:cs typeface="Times New Roman"/>
              </a:rPr>
              <a:t>в</a:t>
            </a:r>
            <a:endParaRPr sz="20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15"/>
              </a:spcBef>
              <a:tabLst>
                <a:tab pos="2672715" algn="l"/>
              </a:tabLst>
            </a:pPr>
            <a:r>
              <a:rPr sz="2000" b="1" dirty="0">
                <a:solidFill>
                  <a:srgbClr val="001F5F"/>
                </a:solidFill>
                <a:latin typeface="Times New Roman"/>
                <a:cs typeface="Times New Roman"/>
              </a:rPr>
              <a:t>профессиональных	</a:t>
            </a:r>
            <a:r>
              <a:rPr sz="20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конкурсах</a:t>
            </a:r>
            <a:endParaRPr sz="2000">
              <a:latin typeface="Times New Roman"/>
              <a:cs typeface="Times New Roman"/>
            </a:endParaRPr>
          </a:p>
          <a:p>
            <a:pPr marL="1499235" algn="ctr">
              <a:lnSpc>
                <a:spcPct val="100000"/>
              </a:lnSpc>
              <a:spcBef>
                <a:spcPts val="1170"/>
              </a:spcBef>
            </a:pPr>
            <a:r>
              <a:rPr sz="20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на уровне</a:t>
            </a:r>
            <a:r>
              <a:rPr sz="2000" b="1" i="1" spc="-7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355725" y="1427225"/>
            <a:ext cx="5151755" cy="7504430"/>
          </a:xfrm>
          <a:custGeom>
            <a:avLst/>
            <a:gdLst/>
            <a:ahLst/>
            <a:cxnLst/>
            <a:rect l="l" t="t" r="r" b="b"/>
            <a:pathLst>
              <a:path w="5151755" h="7504430">
                <a:moveTo>
                  <a:pt x="0" y="7504049"/>
                </a:moveTo>
                <a:lnTo>
                  <a:pt x="5151374" y="7504049"/>
                </a:lnTo>
                <a:lnTo>
                  <a:pt x="5151374" y="0"/>
                </a:lnTo>
                <a:lnTo>
                  <a:pt x="0" y="0"/>
                </a:lnTo>
                <a:lnTo>
                  <a:pt x="0" y="7504049"/>
                </a:lnTo>
                <a:close/>
              </a:path>
            </a:pathLst>
          </a:custGeom>
          <a:ln w="3175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98" name="Picture 2" descr="C:\Users\Admin\Music\Desktop\дот\сертификаты\сертификаты2019\гамота\011 001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1524000"/>
            <a:ext cx="5117505" cy="7391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138237" y="1579625"/>
            <a:ext cx="5356225" cy="7355205"/>
          </a:xfrm>
          <a:custGeom>
            <a:avLst/>
            <a:gdLst/>
            <a:ahLst/>
            <a:cxnLst/>
            <a:rect l="l" t="t" r="r" b="b"/>
            <a:pathLst>
              <a:path w="5356225" h="7355205">
                <a:moveTo>
                  <a:pt x="0" y="7354824"/>
                </a:moveTo>
                <a:lnTo>
                  <a:pt x="5356225" y="7354824"/>
                </a:lnTo>
                <a:lnTo>
                  <a:pt x="5356225" y="0"/>
                </a:lnTo>
                <a:lnTo>
                  <a:pt x="0" y="0"/>
                </a:lnTo>
                <a:lnTo>
                  <a:pt x="0" y="7354824"/>
                </a:lnTo>
                <a:close/>
              </a:path>
            </a:pathLst>
          </a:custGeom>
          <a:ln w="9525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7187" y="285750"/>
            <a:ext cx="6215380" cy="714375"/>
          </a:xfrm>
          <a:custGeom>
            <a:avLst/>
            <a:gdLst/>
            <a:ahLst/>
            <a:cxnLst/>
            <a:rect l="l" t="t" r="r" b="b"/>
            <a:pathLst>
              <a:path w="6215380" h="714375">
                <a:moveTo>
                  <a:pt x="6095936" y="0"/>
                </a:moveTo>
                <a:lnTo>
                  <a:pt x="119062" y="0"/>
                </a:lnTo>
                <a:lnTo>
                  <a:pt x="72716" y="9362"/>
                </a:lnTo>
                <a:lnTo>
                  <a:pt x="34871" y="34893"/>
                </a:lnTo>
                <a:lnTo>
                  <a:pt x="9355" y="72759"/>
                </a:lnTo>
                <a:lnTo>
                  <a:pt x="0" y="119125"/>
                </a:lnTo>
                <a:lnTo>
                  <a:pt x="0" y="595249"/>
                </a:lnTo>
                <a:lnTo>
                  <a:pt x="9355" y="641615"/>
                </a:lnTo>
                <a:lnTo>
                  <a:pt x="34871" y="679481"/>
                </a:lnTo>
                <a:lnTo>
                  <a:pt x="72716" y="705012"/>
                </a:lnTo>
                <a:lnTo>
                  <a:pt x="119062" y="714375"/>
                </a:lnTo>
                <a:lnTo>
                  <a:pt x="6095936" y="714375"/>
                </a:lnTo>
                <a:lnTo>
                  <a:pt x="6142303" y="705012"/>
                </a:lnTo>
                <a:lnTo>
                  <a:pt x="6180169" y="679481"/>
                </a:lnTo>
                <a:lnTo>
                  <a:pt x="6205700" y="641615"/>
                </a:lnTo>
                <a:lnTo>
                  <a:pt x="6215062" y="595249"/>
                </a:lnTo>
                <a:lnTo>
                  <a:pt x="6215062" y="119125"/>
                </a:lnTo>
                <a:lnTo>
                  <a:pt x="6205700" y="72759"/>
                </a:lnTo>
                <a:lnTo>
                  <a:pt x="6180169" y="34893"/>
                </a:lnTo>
                <a:lnTo>
                  <a:pt x="6142303" y="9362"/>
                </a:lnTo>
                <a:lnTo>
                  <a:pt x="60959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7187" y="285750"/>
            <a:ext cx="6215380" cy="714375"/>
          </a:xfrm>
          <a:custGeom>
            <a:avLst/>
            <a:gdLst/>
            <a:ahLst/>
            <a:cxnLst/>
            <a:rect l="l" t="t" r="r" b="b"/>
            <a:pathLst>
              <a:path w="6215380" h="714375">
                <a:moveTo>
                  <a:pt x="0" y="119125"/>
                </a:moveTo>
                <a:lnTo>
                  <a:pt x="9355" y="72759"/>
                </a:lnTo>
                <a:lnTo>
                  <a:pt x="34871" y="34893"/>
                </a:lnTo>
                <a:lnTo>
                  <a:pt x="72716" y="9362"/>
                </a:lnTo>
                <a:lnTo>
                  <a:pt x="119062" y="0"/>
                </a:lnTo>
                <a:lnTo>
                  <a:pt x="6095936" y="0"/>
                </a:lnTo>
                <a:lnTo>
                  <a:pt x="6142303" y="9362"/>
                </a:lnTo>
                <a:lnTo>
                  <a:pt x="6180169" y="34893"/>
                </a:lnTo>
                <a:lnTo>
                  <a:pt x="6205700" y="72759"/>
                </a:lnTo>
                <a:lnTo>
                  <a:pt x="6215062" y="119125"/>
                </a:lnTo>
                <a:lnTo>
                  <a:pt x="6215062" y="595249"/>
                </a:lnTo>
                <a:lnTo>
                  <a:pt x="6205700" y="641615"/>
                </a:lnTo>
                <a:lnTo>
                  <a:pt x="6180169" y="679481"/>
                </a:lnTo>
                <a:lnTo>
                  <a:pt x="6142303" y="705012"/>
                </a:lnTo>
                <a:lnTo>
                  <a:pt x="6095936" y="714375"/>
                </a:lnTo>
                <a:lnTo>
                  <a:pt x="119062" y="714375"/>
                </a:lnTo>
                <a:lnTo>
                  <a:pt x="72716" y="705012"/>
                </a:lnTo>
                <a:lnTo>
                  <a:pt x="34871" y="679481"/>
                </a:lnTo>
                <a:lnTo>
                  <a:pt x="9355" y="641615"/>
                </a:lnTo>
                <a:lnTo>
                  <a:pt x="0" y="595249"/>
                </a:lnTo>
                <a:lnTo>
                  <a:pt x="0" y="119125"/>
                </a:lnTo>
                <a:close/>
              </a:path>
            </a:pathLst>
          </a:custGeom>
          <a:ln w="254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843015" y="938783"/>
            <a:ext cx="745236" cy="6934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857875" y="285750"/>
            <a:ext cx="714375" cy="663575"/>
          </a:xfrm>
          <a:custGeom>
            <a:avLst/>
            <a:gdLst/>
            <a:ahLst/>
            <a:cxnLst/>
            <a:rect l="l" t="t" r="r" b="b"/>
            <a:pathLst>
              <a:path w="714375" h="663575">
                <a:moveTo>
                  <a:pt x="657351" y="0"/>
                </a:moveTo>
                <a:lnTo>
                  <a:pt x="57023" y="0"/>
                </a:lnTo>
                <a:lnTo>
                  <a:pt x="34825" y="4480"/>
                </a:lnTo>
                <a:lnTo>
                  <a:pt x="16700" y="16700"/>
                </a:lnTo>
                <a:lnTo>
                  <a:pt x="4480" y="34825"/>
                </a:lnTo>
                <a:lnTo>
                  <a:pt x="0" y="57023"/>
                </a:lnTo>
                <a:lnTo>
                  <a:pt x="0" y="606298"/>
                </a:lnTo>
                <a:lnTo>
                  <a:pt x="4480" y="628495"/>
                </a:lnTo>
                <a:lnTo>
                  <a:pt x="16700" y="646620"/>
                </a:lnTo>
                <a:lnTo>
                  <a:pt x="34825" y="658840"/>
                </a:lnTo>
                <a:lnTo>
                  <a:pt x="57023" y="663321"/>
                </a:lnTo>
                <a:lnTo>
                  <a:pt x="657351" y="663321"/>
                </a:lnTo>
                <a:lnTo>
                  <a:pt x="679549" y="658840"/>
                </a:lnTo>
                <a:lnTo>
                  <a:pt x="697674" y="646620"/>
                </a:lnTo>
                <a:lnTo>
                  <a:pt x="709894" y="628495"/>
                </a:lnTo>
                <a:lnTo>
                  <a:pt x="714375" y="606298"/>
                </a:lnTo>
                <a:lnTo>
                  <a:pt x="714375" y="57023"/>
                </a:lnTo>
                <a:lnTo>
                  <a:pt x="709894" y="34825"/>
                </a:lnTo>
                <a:lnTo>
                  <a:pt x="697674" y="16700"/>
                </a:lnTo>
                <a:lnTo>
                  <a:pt x="679549" y="4480"/>
                </a:lnTo>
                <a:lnTo>
                  <a:pt x="657351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857875" y="285750"/>
            <a:ext cx="714375" cy="6633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28876" y="1143000"/>
            <a:ext cx="4570730" cy="428625"/>
          </a:xfrm>
          <a:custGeom>
            <a:avLst/>
            <a:gdLst/>
            <a:ahLst/>
            <a:cxnLst/>
            <a:rect l="l" t="t" r="r" b="b"/>
            <a:pathLst>
              <a:path w="4570730" h="428625">
                <a:moveTo>
                  <a:pt x="4498848" y="0"/>
                </a:moveTo>
                <a:lnTo>
                  <a:pt x="71374" y="0"/>
                </a:lnTo>
                <a:lnTo>
                  <a:pt x="43559" y="5617"/>
                </a:lnTo>
                <a:lnTo>
                  <a:pt x="20875" y="20939"/>
                </a:lnTo>
                <a:lnTo>
                  <a:pt x="5597" y="43666"/>
                </a:lnTo>
                <a:lnTo>
                  <a:pt x="0" y="71500"/>
                </a:lnTo>
                <a:lnTo>
                  <a:pt x="0" y="357124"/>
                </a:lnTo>
                <a:lnTo>
                  <a:pt x="5597" y="384958"/>
                </a:lnTo>
                <a:lnTo>
                  <a:pt x="20875" y="407685"/>
                </a:lnTo>
                <a:lnTo>
                  <a:pt x="43559" y="423007"/>
                </a:lnTo>
                <a:lnTo>
                  <a:pt x="71374" y="428625"/>
                </a:lnTo>
                <a:lnTo>
                  <a:pt x="4498848" y="428625"/>
                </a:lnTo>
                <a:lnTo>
                  <a:pt x="4526682" y="423007"/>
                </a:lnTo>
                <a:lnTo>
                  <a:pt x="4549409" y="407685"/>
                </a:lnTo>
                <a:lnTo>
                  <a:pt x="4564731" y="384958"/>
                </a:lnTo>
                <a:lnTo>
                  <a:pt x="4570349" y="357124"/>
                </a:lnTo>
                <a:lnTo>
                  <a:pt x="4570349" y="71500"/>
                </a:lnTo>
                <a:lnTo>
                  <a:pt x="4564731" y="43666"/>
                </a:lnTo>
                <a:lnTo>
                  <a:pt x="4549409" y="20939"/>
                </a:lnTo>
                <a:lnTo>
                  <a:pt x="4526682" y="5617"/>
                </a:lnTo>
                <a:lnTo>
                  <a:pt x="4498848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514094" y="316484"/>
            <a:ext cx="3900170" cy="11982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001F5F"/>
                </a:solidFill>
                <a:latin typeface="Times New Roman"/>
                <a:cs typeface="Times New Roman"/>
              </a:rPr>
              <a:t>Участие</a:t>
            </a:r>
            <a:r>
              <a:rPr sz="2000" b="1" spc="-2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001F5F"/>
                </a:solidFill>
                <a:latin typeface="Times New Roman"/>
                <a:cs typeface="Times New Roman"/>
              </a:rPr>
              <a:t>в</a:t>
            </a:r>
            <a:endParaRPr sz="20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15"/>
              </a:spcBef>
              <a:tabLst>
                <a:tab pos="2672715" algn="l"/>
              </a:tabLst>
            </a:pPr>
            <a:r>
              <a:rPr sz="2000" b="1" dirty="0">
                <a:solidFill>
                  <a:srgbClr val="001F5F"/>
                </a:solidFill>
                <a:latin typeface="Times New Roman"/>
                <a:cs typeface="Times New Roman"/>
              </a:rPr>
              <a:t>профессиональных	</a:t>
            </a:r>
            <a:r>
              <a:rPr sz="20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конкурсах</a:t>
            </a: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50" dirty="0">
              <a:latin typeface="Times New Roman"/>
              <a:cs typeface="Times New Roman"/>
            </a:endParaRPr>
          </a:p>
          <a:p>
            <a:pPr marL="1656714">
              <a:lnSpc>
                <a:spcPct val="100000"/>
              </a:lnSpc>
            </a:pPr>
            <a:r>
              <a:rPr sz="20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на уровне</a:t>
            </a:r>
            <a:r>
              <a:rPr sz="2000" b="1" i="1" spc="-7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endParaRPr sz="2000" dirty="0">
              <a:latin typeface="Times New Roman"/>
              <a:cs typeface="Times New Roman"/>
            </a:endParaRPr>
          </a:p>
        </p:txBody>
      </p:sp>
      <p:pic>
        <p:nvPicPr>
          <p:cNvPr id="3074" name="Picture 2" descr="C:\Users\Admin\Music\Desktop\дот\сертификаты\45 001.bmp"/>
          <p:cNvPicPr>
            <a:picLocks noChangeAspect="1" noChangeArrowheads="1"/>
          </p:cNvPicPr>
          <p:nvPr/>
        </p:nvPicPr>
        <p:blipFill>
          <a:blip r:embed="rId4" cstate="print"/>
          <a:srcRect l="2864" t="2222"/>
          <a:stretch>
            <a:fillRect/>
          </a:stretch>
        </p:blipFill>
        <p:spPr bwMode="auto">
          <a:xfrm>
            <a:off x="1295400" y="2057400"/>
            <a:ext cx="5168125" cy="6705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16785" y="3175203"/>
            <a:ext cx="331089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92759" marR="5080" indent="-480695">
              <a:lnSpc>
                <a:spcPct val="100000"/>
              </a:lnSpc>
              <a:spcBef>
                <a:spcPts val="95"/>
              </a:spcBef>
            </a:pPr>
            <a:r>
              <a:rPr sz="4000" spc="-10" dirty="0">
                <a:solidFill>
                  <a:srgbClr val="252573"/>
                </a:solidFill>
              </a:rPr>
              <a:t>Достижен</a:t>
            </a:r>
            <a:r>
              <a:rPr sz="4000" spc="-25" dirty="0">
                <a:solidFill>
                  <a:srgbClr val="252573"/>
                </a:solidFill>
              </a:rPr>
              <a:t>и</a:t>
            </a:r>
            <a:r>
              <a:rPr sz="4000" spc="-5" dirty="0">
                <a:solidFill>
                  <a:srgbClr val="252573"/>
                </a:solidFill>
              </a:rPr>
              <a:t>я  </a:t>
            </a:r>
            <a:r>
              <a:rPr sz="4000" spc="-10" dirty="0">
                <a:solidFill>
                  <a:srgbClr val="252573"/>
                </a:solidFill>
              </a:rPr>
              <a:t>студентов</a:t>
            </a:r>
            <a:endParaRPr sz="40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8956" y="314325"/>
            <a:ext cx="548830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4675" marR="5080" indent="-183261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333399"/>
                </a:solidFill>
                <a:latin typeface="Tahoma"/>
                <a:cs typeface="Tahoma"/>
              </a:rPr>
              <a:t>Халықаралық </a:t>
            </a:r>
            <a:r>
              <a:rPr sz="1600" b="1" spc="-10" dirty="0">
                <a:solidFill>
                  <a:srgbClr val="333399"/>
                </a:solidFill>
                <a:latin typeface="Tahoma"/>
                <a:cs typeface="Tahoma"/>
              </a:rPr>
              <a:t>ҒТК </a:t>
            </a:r>
            <a:r>
              <a:rPr sz="1600" b="1" spc="-5" dirty="0">
                <a:solidFill>
                  <a:srgbClr val="333399"/>
                </a:solidFill>
                <a:latin typeface="Tahoma"/>
                <a:cs typeface="Tahoma"/>
              </a:rPr>
              <a:t>“Мемлекеттің әл-ауқаттын </a:t>
            </a:r>
            <a:r>
              <a:rPr sz="1600" b="1" spc="-10" dirty="0">
                <a:solidFill>
                  <a:srgbClr val="333399"/>
                </a:solidFill>
                <a:latin typeface="Tahoma"/>
                <a:cs typeface="Tahoma"/>
              </a:rPr>
              <a:t>өсуің  </a:t>
            </a:r>
            <a:r>
              <a:rPr sz="1600" b="1" spc="-5" dirty="0">
                <a:solidFill>
                  <a:srgbClr val="333399"/>
                </a:solidFill>
                <a:latin typeface="Tahoma"/>
                <a:cs typeface="Tahoma"/>
              </a:rPr>
              <a:t>негізгі</a:t>
            </a:r>
            <a:r>
              <a:rPr sz="1600" b="1" spc="3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b="1" spc="-5" dirty="0">
                <a:solidFill>
                  <a:srgbClr val="333399"/>
                </a:solidFill>
                <a:latin typeface="Tahoma"/>
                <a:cs typeface="Tahoma"/>
              </a:rPr>
              <a:t>факторы”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12850" y="855599"/>
            <a:ext cx="4646930" cy="3286125"/>
          </a:xfrm>
          <a:custGeom>
            <a:avLst/>
            <a:gdLst/>
            <a:ahLst/>
            <a:cxnLst/>
            <a:rect l="l" t="t" r="r" b="b"/>
            <a:pathLst>
              <a:path w="4646930" h="3286125">
                <a:moveTo>
                  <a:pt x="0" y="3286125"/>
                </a:moveTo>
                <a:lnTo>
                  <a:pt x="4646549" y="3286125"/>
                </a:lnTo>
                <a:lnTo>
                  <a:pt x="4646549" y="0"/>
                </a:lnTo>
                <a:lnTo>
                  <a:pt x="0" y="0"/>
                </a:lnTo>
                <a:lnTo>
                  <a:pt x="0" y="3286125"/>
                </a:lnTo>
                <a:close/>
              </a:path>
            </a:pathLst>
          </a:custGeom>
          <a:ln w="3175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90804" y="4138929"/>
            <a:ext cx="553339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84885" marR="5080" indent="-972819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001F5F"/>
                </a:solidFill>
                <a:latin typeface="Times New Roman"/>
                <a:cs typeface="Times New Roman"/>
              </a:rPr>
              <a:t>І – ші </a:t>
            </a:r>
            <a:r>
              <a:rPr sz="20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республикалық </a:t>
            </a:r>
            <a:r>
              <a:rPr sz="2000" b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студенттердің </a:t>
            </a:r>
            <a:r>
              <a:rPr sz="20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ғылыми </a:t>
            </a:r>
            <a:r>
              <a:rPr sz="2000" b="1" dirty="0">
                <a:solidFill>
                  <a:srgbClr val="001F5F"/>
                </a:solidFill>
                <a:latin typeface="Times New Roman"/>
                <a:cs typeface="Times New Roman"/>
              </a:rPr>
              <a:t>–  </a:t>
            </a:r>
            <a:r>
              <a:rPr sz="20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практикалық</a:t>
            </a:r>
            <a:r>
              <a:rPr sz="2000" b="1" spc="47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конференциясы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852548" y="4781613"/>
            <a:ext cx="3152775" cy="4205605"/>
          </a:xfrm>
          <a:custGeom>
            <a:avLst/>
            <a:gdLst/>
            <a:ahLst/>
            <a:cxnLst/>
            <a:rect l="l" t="t" r="r" b="b"/>
            <a:pathLst>
              <a:path w="3152775" h="4205605">
                <a:moveTo>
                  <a:pt x="0" y="4205224"/>
                </a:moveTo>
                <a:lnTo>
                  <a:pt x="3152775" y="4205224"/>
                </a:lnTo>
                <a:lnTo>
                  <a:pt x="3152775" y="0"/>
                </a:lnTo>
                <a:lnTo>
                  <a:pt x="0" y="0"/>
                </a:lnTo>
                <a:lnTo>
                  <a:pt x="0" y="4205224"/>
                </a:lnTo>
                <a:close/>
              </a:path>
            </a:pathLst>
          </a:custGeom>
          <a:ln w="9525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194" name="Picture 2" descr="C:\Users\Admin\Downloads\99401999-cfb2-4abb-beb8-73d267ef7d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838200"/>
            <a:ext cx="4724400" cy="3337560"/>
          </a:xfrm>
          <a:prstGeom prst="rect">
            <a:avLst/>
          </a:prstGeom>
          <a:noFill/>
        </p:spPr>
      </p:pic>
      <p:pic>
        <p:nvPicPr>
          <p:cNvPr id="8195" name="Picture 3" descr="C:\Users\Admin\Downloads\cda376e7-7ec8-45ec-9aa6-dccbeb2199d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4876800"/>
            <a:ext cx="4953000" cy="35135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28166" y="2806699"/>
            <a:ext cx="4798695" cy="246697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065" marR="5080" indent="1905" algn="ctr">
              <a:lnSpc>
                <a:spcPct val="100200"/>
              </a:lnSpc>
              <a:spcBef>
                <a:spcPts val="85"/>
              </a:spcBef>
            </a:pPr>
            <a:r>
              <a:rPr sz="4000" spc="-10" dirty="0">
                <a:solidFill>
                  <a:srgbClr val="001F5F"/>
                </a:solidFill>
                <a:latin typeface="Times New Roman"/>
                <a:cs typeface="Times New Roman"/>
              </a:rPr>
              <a:t>Копии </a:t>
            </a:r>
            <a:r>
              <a:rPr sz="4000" spc="-5" dirty="0">
                <a:solidFill>
                  <a:srgbClr val="001F5F"/>
                </a:solidFill>
                <a:latin typeface="Times New Roman"/>
                <a:cs typeface="Times New Roman"/>
              </a:rPr>
              <a:t>документов о  прохождении</a:t>
            </a:r>
            <a:r>
              <a:rPr sz="4000" spc="-7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4000" spc="-5" dirty="0">
                <a:solidFill>
                  <a:srgbClr val="001F5F"/>
                </a:solidFill>
                <a:latin typeface="Times New Roman"/>
                <a:cs typeface="Times New Roman"/>
              </a:rPr>
              <a:t>курсов  </a:t>
            </a:r>
            <a:r>
              <a:rPr sz="4000" spc="-10" dirty="0">
                <a:solidFill>
                  <a:srgbClr val="001F5F"/>
                </a:solidFill>
                <a:latin typeface="Times New Roman"/>
                <a:cs typeface="Times New Roman"/>
              </a:rPr>
              <a:t>повышения  квалификации</a:t>
            </a:r>
            <a:endParaRPr sz="4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0732" y="402082"/>
            <a:ext cx="259524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6740" marR="5080" indent="-574675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333399"/>
                </a:solidFill>
                <a:latin typeface="Tahoma"/>
                <a:cs typeface="Tahoma"/>
              </a:rPr>
              <a:t>Областной</a:t>
            </a:r>
            <a:r>
              <a:rPr sz="2000" b="1" spc="-10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000" b="1" spc="-5" dirty="0" err="1">
                <a:solidFill>
                  <a:srgbClr val="333399"/>
                </a:solidFill>
                <a:latin typeface="Tahoma"/>
                <a:cs typeface="Tahoma"/>
              </a:rPr>
              <a:t>конкурс</a:t>
            </a:r>
            <a:r>
              <a:rPr sz="2000" b="1" spc="-5" dirty="0">
                <a:solidFill>
                  <a:srgbClr val="333399"/>
                </a:solidFill>
                <a:latin typeface="Tahoma"/>
                <a:cs typeface="Tahoma"/>
              </a:rPr>
              <a:t>  </a:t>
            </a:r>
            <a:r>
              <a:rPr lang="ru-RU" sz="2000" b="1" spc="-5" dirty="0">
                <a:solidFill>
                  <a:srgbClr val="333399"/>
                </a:solidFill>
                <a:latin typeface="Tahoma"/>
                <a:cs typeface="Tahoma"/>
              </a:rPr>
              <a:t>химия</a:t>
            </a:r>
            <a:endParaRPr sz="2000" dirty="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55600" y="4986273"/>
            <a:ext cx="2789555" cy="3945254"/>
          </a:xfrm>
          <a:custGeom>
            <a:avLst/>
            <a:gdLst/>
            <a:ahLst/>
            <a:cxnLst/>
            <a:rect l="l" t="t" r="r" b="b"/>
            <a:pathLst>
              <a:path w="2789555" h="3945254">
                <a:moveTo>
                  <a:pt x="0" y="3945001"/>
                </a:moveTo>
                <a:lnTo>
                  <a:pt x="2789174" y="3945001"/>
                </a:lnTo>
                <a:lnTo>
                  <a:pt x="2789174" y="0"/>
                </a:lnTo>
                <a:lnTo>
                  <a:pt x="0" y="0"/>
                </a:lnTo>
                <a:lnTo>
                  <a:pt x="0" y="3945001"/>
                </a:lnTo>
                <a:close/>
              </a:path>
            </a:pathLst>
          </a:custGeom>
          <a:ln w="3175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Picture 2" descr="C:\Users\Work\Pictures\2017-05-15 12.05\12.05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572000"/>
            <a:ext cx="3124200" cy="4356423"/>
          </a:xfrm>
          <a:prstGeom prst="rect">
            <a:avLst/>
          </a:prstGeom>
          <a:noFill/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262449" y="1143000"/>
            <a:ext cx="3164478" cy="43434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Work\Pictures\2017-05-15 сертфикат\сертфикат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709192" y="195808"/>
            <a:ext cx="3744416" cy="5486400"/>
          </a:xfrm>
          <a:prstGeom prst="rect">
            <a:avLst/>
          </a:prstGeom>
          <a:noFill/>
        </p:spPr>
      </p:pic>
      <p:pic>
        <p:nvPicPr>
          <p:cNvPr id="3" name="Picture 3" descr="C:\Users\Work\Pictures\2017-05-15 144\144 001.jpg"/>
          <p:cNvPicPr>
            <a:picLocks noChangeAspect="1" noChangeArrowheads="1"/>
          </p:cNvPicPr>
          <p:nvPr/>
        </p:nvPicPr>
        <p:blipFill>
          <a:blip r:embed="rId3" cstate="print"/>
          <a:srcRect l="3441" t="4418" r="5417" b="48863"/>
          <a:stretch>
            <a:fillRect/>
          </a:stretch>
        </p:blipFill>
        <p:spPr bwMode="auto">
          <a:xfrm>
            <a:off x="914400" y="4953000"/>
            <a:ext cx="5410200" cy="3655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Music\Desktop\сертификаты\сертификаты2019\1 00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295400"/>
            <a:ext cx="5250426" cy="6781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036345D-E966-484C-B9CB-17452A0850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6200"/>
            <a:ext cx="5486400" cy="3581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902909A-BCA3-442A-9910-264109B98A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733800"/>
            <a:ext cx="5700567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8235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902909A-BCA3-442A-9910-264109B98A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266" y="3429000"/>
            <a:ext cx="4085934" cy="29718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64729C8-BBFA-4AA0-8724-CF8673EAA9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81240"/>
            <a:ext cx="5763727" cy="792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104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0500" y="2728341"/>
            <a:ext cx="4451350" cy="203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4400" spc="-10" dirty="0">
                <a:solidFill>
                  <a:srgbClr val="001F5F"/>
                </a:solidFill>
                <a:latin typeface="Times New Roman"/>
                <a:cs typeface="Times New Roman"/>
              </a:rPr>
              <a:t>Материалы</a:t>
            </a:r>
            <a:endParaRPr sz="4400">
              <a:latin typeface="Times New Roman"/>
              <a:cs typeface="Times New Roman"/>
            </a:endParaRPr>
          </a:p>
          <a:p>
            <a:pPr marL="12700" marR="5080" algn="ctr">
              <a:lnSpc>
                <a:spcPct val="100000"/>
              </a:lnSpc>
            </a:pPr>
            <a:r>
              <a:rPr sz="4400" dirty="0">
                <a:solidFill>
                  <a:srgbClr val="001F5F"/>
                </a:solidFill>
                <a:latin typeface="Times New Roman"/>
                <a:cs typeface="Times New Roman"/>
              </a:rPr>
              <a:t>o</a:t>
            </a:r>
            <a:r>
              <a:rPr sz="4400" spc="-6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4400" spc="-20" dirty="0">
                <a:solidFill>
                  <a:srgbClr val="001F5F"/>
                </a:solidFill>
                <a:latin typeface="Times New Roman"/>
                <a:cs typeface="Times New Roman"/>
              </a:rPr>
              <a:t>педагогическом  </a:t>
            </a:r>
            <a:r>
              <a:rPr sz="4400" dirty="0">
                <a:solidFill>
                  <a:srgbClr val="001F5F"/>
                </a:solidFill>
                <a:latin typeface="Times New Roman"/>
                <a:cs typeface="Times New Roman"/>
              </a:rPr>
              <a:t>опыте</a:t>
            </a:r>
            <a:endParaRPr sz="4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43015" y="948282"/>
            <a:ext cx="745236" cy="2089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857875" y="285750"/>
            <a:ext cx="714375" cy="663575"/>
          </a:xfrm>
          <a:custGeom>
            <a:avLst/>
            <a:gdLst/>
            <a:ahLst/>
            <a:cxnLst/>
            <a:rect l="l" t="t" r="r" b="b"/>
            <a:pathLst>
              <a:path w="714375" h="663575">
                <a:moveTo>
                  <a:pt x="657351" y="0"/>
                </a:moveTo>
                <a:lnTo>
                  <a:pt x="57023" y="0"/>
                </a:lnTo>
                <a:lnTo>
                  <a:pt x="34825" y="4480"/>
                </a:lnTo>
                <a:lnTo>
                  <a:pt x="16700" y="16700"/>
                </a:lnTo>
                <a:lnTo>
                  <a:pt x="4480" y="34825"/>
                </a:lnTo>
                <a:lnTo>
                  <a:pt x="0" y="57023"/>
                </a:lnTo>
                <a:lnTo>
                  <a:pt x="0" y="606298"/>
                </a:lnTo>
                <a:lnTo>
                  <a:pt x="4480" y="628495"/>
                </a:lnTo>
                <a:lnTo>
                  <a:pt x="16700" y="646620"/>
                </a:lnTo>
                <a:lnTo>
                  <a:pt x="34825" y="658840"/>
                </a:lnTo>
                <a:lnTo>
                  <a:pt x="57023" y="663321"/>
                </a:lnTo>
                <a:lnTo>
                  <a:pt x="657351" y="663321"/>
                </a:lnTo>
                <a:lnTo>
                  <a:pt x="679549" y="658840"/>
                </a:lnTo>
                <a:lnTo>
                  <a:pt x="697674" y="646620"/>
                </a:lnTo>
                <a:lnTo>
                  <a:pt x="709894" y="628495"/>
                </a:lnTo>
                <a:lnTo>
                  <a:pt x="714375" y="606298"/>
                </a:lnTo>
                <a:lnTo>
                  <a:pt x="714375" y="57023"/>
                </a:lnTo>
                <a:lnTo>
                  <a:pt x="709894" y="34825"/>
                </a:lnTo>
                <a:lnTo>
                  <a:pt x="697674" y="16700"/>
                </a:lnTo>
                <a:lnTo>
                  <a:pt x="679549" y="4480"/>
                </a:lnTo>
                <a:lnTo>
                  <a:pt x="657351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857875" y="285750"/>
            <a:ext cx="714375" cy="6633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7187" y="285750"/>
            <a:ext cx="6143625" cy="1016000"/>
          </a:xfrm>
          <a:custGeom>
            <a:avLst/>
            <a:gdLst/>
            <a:ahLst/>
            <a:cxnLst/>
            <a:rect l="l" t="t" r="r" b="b"/>
            <a:pathLst>
              <a:path w="6143625" h="1016000">
                <a:moveTo>
                  <a:pt x="0" y="1016000"/>
                </a:moveTo>
                <a:lnTo>
                  <a:pt x="6143625" y="1016000"/>
                </a:lnTo>
                <a:lnTo>
                  <a:pt x="6143625" y="0"/>
                </a:lnTo>
                <a:lnTo>
                  <a:pt x="0" y="0"/>
                </a:lnTo>
                <a:lnTo>
                  <a:pt x="0" y="1016000"/>
                </a:lnTo>
                <a:close/>
              </a:path>
            </a:pathLst>
          </a:custGeom>
          <a:ln w="9525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84350" y="1069975"/>
            <a:ext cx="2646680" cy="3637279"/>
          </a:xfrm>
          <a:custGeom>
            <a:avLst/>
            <a:gdLst/>
            <a:ahLst/>
            <a:cxnLst/>
            <a:rect l="l" t="t" r="r" b="b"/>
            <a:pathLst>
              <a:path w="2646679" h="3637279">
                <a:moveTo>
                  <a:pt x="0" y="3636899"/>
                </a:moveTo>
                <a:lnTo>
                  <a:pt x="2646299" y="3636899"/>
                </a:lnTo>
                <a:lnTo>
                  <a:pt x="2646299" y="0"/>
                </a:lnTo>
                <a:lnTo>
                  <a:pt x="0" y="0"/>
                </a:lnTo>
                <a:lnTo>
                  <a:pt x="0" y="3636899"/>
                </a:lnTo>
                <a:close/>
              </a:path>
            </a:pathLst>
          </a:custGeom>
          <a:ln w="3175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12787" y="4713223"/>
            <a:ext cx="3889375" cy="2717800"/>
          </a:xfrm>
          <a:custGeom>
            <a:avLst/>
            <a:gdLst/>
            <a:ahLst/>
            <a:cxnLst/>
            <a:rect l="l" t="t" r="r" b="b"/>
            <a:pathLst>
              <a:path w="3889375" h="2717800">
                <a:moveTo>
                  <a:pt x="0" y="2717800"/>
                </a:moveTo>
                <a:lnTo>
                  <a:pt x="3889375" y="2717800"/>
                </a:lnTo>
                <a:lnTo>
                  <a:pt x="3889375" y="0"/>
                </a:lnTo>
                <a:lnTo>
                  <a:pt x="0" y="0"/>
                </a:lnTo>
                <a:lnTo>
                  <a:pt x="0" y="2717800"/>
                </a:lnTo>
                <a:close/>
              </a:path>
            </a:pathLst>
          </a:custGeom>
          <a:ln w="3175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784475" y="6284848"/>
            <a:ext cx="3810000" cy="2646680"/>
          </a:xfrm>
          <a:custGeom>
            <a:avLst/>
            <a:gdLst/>
            <a:ahLst/>
            <a:cxnLst/>
            <a:rect l="l" t="t" r="r" b="b"/>
            <a:pathLst>
              <a:path w="3810000" h="2646679">
                <a:moveTo>
                  <a:pt x="0" y="2646426"/>
                </a:moveTo>
                <a:lnTo>
                  <a:pt x="3810000" y="2646426"/>
                </a:lnTo>
                <a:lnTo>
                  <a:pt x="3810000" y="0"/>
                </a:lnTo>
                <a:lnTo>
                  <a:pt x="0" y="0"/>
                </a:lnTo>
                <a:lnTo>
                  <a:pt x="0" y="2646426"/>
                </a:lnTo>
                <a:close/>
              </a:path>
            </a:pathLst>
          </a:custGeom>
          <a:ln w="3175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Прямоугольник 14"/>
          <p:cNvSpPr/>
          <p:nvPr/>
        </p:nvSpPr>
        <p:spPr>
          <a:xfrm>
            <a:off x="533400" y="304800"/>
            <a:ext cx="5562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28725" marR="899794" indent="-151130">
              <a:lnSpc>
                <a:spcPct val="100499"/>
              </a:lnSpc>
              <a:spcBef>
                <a:spcPts val="90"/>
              </a:spcBef>
            </a:pPr>
            <a:r>
              <a:rPr lang="ru-RU" sz="2000" b="1" spc="-15" dirty="0">
                <a:solidFill>
                  <a:srgbClr val="001F5F"/>
                </a:solidFill>
                <a:latin typeface="Times New Roman"/>
                <a:cs typeface="Times New Roman"/>
              </a:rPr>
              <a:t>Публикации </a:t>
            </a:r>
            <a:r>
              <a:rPr lang="ru-RU" sz="2000" b="1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lang="ru-RU" sz="20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средствах  массовой</a:t>
            </a:r>
            <a:r>
              <a:rPr lang="ru-RU" sz="2000" b="1" spc="-5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20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информации</a:t>
            </a:r>
            <a:endParaRPr lang="ru-RU" sz="2000" dirty="0">
              <a:latin typeface="Times New Roman"/>
              <a:cs typeface="Times New Roman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2D346E3-19E5-40D1-969D-7DDE2B4405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074" y="1188626"/>
            <a:ext cx="3240088" cy="38455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151ABB9-2E52-4FCC-A038-A075C87C20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7" r="8428" b="3572"/>
          <a:stretch/>
        </p:blipFill>
        <p:spPr>
          <a:xfrm>
            <a:off x="2895600" y="4921076"/>
            <a:ext cx="3676650" cy="4019581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0125" y="285750"/>
            <a:ext cx="5572125" cy="965200"/>
          </a:xfrm>
          <a:custGeom>
            <a:avLst/>
            <a:gdLst/>
            <a:ahLst/>
            <a:cxnLst/>
            <a:rect l="l" t="t" r="r" b="b"/>
            <a:pathLst>
              <a:path w="5572125" h="965200">
                <a:moveTo>
                  <a:pt x="5572125" y="160908"/>
                </a:moveTo>
                <a:lnTo>
                  <a:pt x="5572125" y="804291"/>
                </a:lnTo>
                <a:lnTo>
                  <a:pt x="5566379" y="847078"/>
                </a:lnTo>
                <a:lnTo>
                  <a:pt x="5550163" y="885519"/>
                </a:lnTo>
                <a:lnTo>
                  <a:pt x="5525008" y="918082"/>
                </a:lnTo>
                <a:lnTo>
                  <a:pt x="5492444" y="943238"/>
                </a:lnTo>
                <a:lnTo>
                  <a:pt x="5454003" y="959454"/>
                </a:lnTo>
                <a:lnTo>
                  <a:pt x="5411216" y="965200"/>
                </a:lnTo>
                <a:lnTo>
                  <a:pt x="0" y="965200"/>
                </a:lnTo>
                <a:lnTo>
                  <a:pt x="0" y="0"/>
                </a:lnTo>
                <a:lnTo>
                  <a:pt x="5411216" y="0"/>
                </a:lnTo>
                <a:lnTo>
                  <a:pt x="5454003" y="5745"/>
                </a:lnTo>
                <a:lnTo>
                  <a:pt x="5492444" y="21961"/>
                </a:lnTo>
                <a:lnTo>
                  <a:pt x="5525008" y="47116"/>
                </a:lnTo>
                <a:lnTo>
                  <a:pt x="5550163" y="79680"/>
                </a:lnTo>
                <a:lnTo>
                  <a:pt x="5566379" y="118121"/>
                </a:lnTo>
                <a:lnTo>
                  <a:pt x="5572125" y="160908"/>
                </a:lnTo>
                <a:close/>
              </a:path>
            </a:pathLst>
          </a:custGeom>
          <a:ln w="254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843015" y="938783"/>
            <a:ext cx="745236" cy="6934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857875" y="285750"/>
            <a:ext cx="714375" cy="663575"/>
          </a:xfrm>
          <a:custGeom>
            <a:avLst/>
            <a:gdLst/>
            <a:ahLst/>
            <a:cxnLst/>
            <a:rect l="l" t="t" r="r" b="b"/>
            <a:pathLst>
              <a:path w="714375" h="663575">
                <a:moveTo>
                  <a:pt x="657351" y="0"/>
                </a:moveTo>
                <a:lnTo>
                  <a:pt x="57023" y="0"/>
                </a:lnTo>
                <a:lnTo>
                  <a:pt x="34825" y="4480"/>
                </a:lnTo>
                <a:lnTo>
                  <a:pt x="16700" y="16700"/>
                </a:lnTo>
                <a:lnTo>
                  <a:pt x="4480" y="34825"/>
                </a:lnTo>
                <a:lnTo>
                  <a:pt x="0" y="57023"/>
                </a:lnTo>
                <a:lnTo>
                  <a:pt x="0" y="606298"/>
                </a:lnTo>
                <a:lnTo>
                  <a:pt x="4480" y="628495"/>
                </a:lnTo>
                <a:lnTo>
                  <a:pt x="16700" y="646620"/>
                </a:lnTo>
                <a:lnTo>
                  <a:pt x="34825" y="658840"/>
                </a:lnTo>
                <a:lnTo>
                  <a:pt x="57023" y="663321"/>
                </a:lnTo>
                <a:lnTo>
                  <a:pt x="657351" y="663321"/>
                </a:lnTo>
                <a:lnTo>
                  <a:pt x="679549" y="658840"/>
                </a:lnTo>
                <a:lnTo>
                  <a:pt x="697674" y="646620"/>
                </a:lnTo>
                <a:lnTo>
                  <a:pt x="709894" y="628495"/>
                </a:lnTo>
                <a:lnTo>
                  <a:pt x="714375" y="606298"/>
                </a:lnTo>
                <a:lnTo>
                  <a:pt x="714375" y="57023"/>
                </a:lnTo>
                <a:lnTo>
                  <a:pt x="709894" y="34825"/>
                </a:lnTo>
                <a:lnTo>
                  <a:pt x="697674" y="16700"/>
                </a:lnTo>
                <a:lnTo>
                  <a:pt x="679549" y="4480"/>
                </a:lnTo>
                <a:lnTo>
                  <a:pt x="657351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857875" y="285750"/>
            <a:ext cx="714375" cy="6633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14498" y="1786001"/>
            <a:ext cx="4286250" cy="929005"/>
          </a:xfrm>
          <a:custGeom>
            <a:avLst/>
            <a:gdLst/>
            <a:ahLst/>
            <a:cxnLst/>
            <a:rect l="l" t="t" r="r" b="b"/>
            <a:pathLst>
              <a:path w="4286250" h="929005">
                <a:moveTo>
                  <a:pt x="4131564" y="0"/>
                </a:moveTo>
                <a:lnTo>
                  <a:pt x="0" y="0"/>
                </a:lnTo>
                <a:lnTo>
                  <a:pt x="0" y="928624"/>
                </a:lnTo>
                <a:lnTo>
                  <a:pt x="4131564" y="928624"/>
                </a:lnTo>
                <a:lnTo>
                  <a:pt x="4180472" y="920728"/>
                </a:lnTo>
                <a:lnTo>
                  <a:pt x="4222936" y="898745"/>
                </a:lnTo>
                <a:lnTo>
                  <a:pt x="4256416" y="865228"/>
                </a:lnTo>
                <a:lnTo>
                  <a:pt x="4278367" y="822732"/>
                </a:lnTo>
                <a:lnTo>
                  <a:pt x="4286250" y="773810"/>
                </a:lnTo>
                <a:lnTo>
                  <a:pt x="4286250" y="154685"/>
                </a:lnTo>
                <a:lnTo>
                  <a:pt x="4278367" y="105777"/>
                </a:lnTo>
                <a:lnTo>
                  <a:pt x="4256416" y="63313"/>
                </a:lnTo>
                <a:lnTo>
                  <a:pt x="4222936" y="29833"/>
                </a:lnTo>
                <a:lnTo>
                  <a:pt x="4180472" y="7882"/>
                </a:lnTo>
                <a:lnTo>
                  <a:pt x="4131564" y="0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52512" y="1258824"/>
            <a:ext cx="5377180" cy="792480"/>
          </a:xfrm>
          <a:custGeom>
            <a:avLst/>
            <a:gdLst/>
            <a:ahLst/>
            <a:cxnLst/>
            <a:rect l="l" t="t" r="r" b="b"/>
            <a:pathLst>
              <a:path w="5377180" h="792480">
                <a:moveTo>
                  <a:pt x="5244782" y="0"/>
                </a:moveTo>
                <a:lnTo>
                  <a:pt x="132029" y="0"/>
                </a:lnTo>
                <a:lnTo>
                  <a:pt x="90300" y="6738"/>
                </a:lnTo>
                <a:lnTo>
                  <a:pt x="54057" y="25497"/>
                </a:lnTo>
                <a:lnTo>
                  <a:pt x="25475" y="54095"/>
                </a:lnTo>
                <a:lnTo>
                  <a:pt x="6731" y="90350"/>
                </a:lnTo>
                <a:lnTo>
                  <a:pt x="0" y="132079"/>
                </a:lnTo>
                <a:lnTo>
                  <a:pt x="0" y="660146"/>
                </a:lnTo>
                <a:lnTo>
                  <a:pt x="6731" y="701923"/>
                </a:lnTo>
                <a:lnTo>
                  <a:pt x="25475" y="738184"/>
                </a:lnTo>
                <a:lnTo>
                  <a:pt x="54057" y="766765"/>
                </a:lnTo>
                <a:lnTo>
                  <a:pt x="90300" y="785500"/>
                </a:lnTo>
                <a:lnTo>
                  <a:pt x="132029" y="792226"/>
                </a:lnTo>
                <a:lnTo>
                  <a:pt x="5244782" y="792226"/>
                </a:lnTo>
                <a:lnTo>
                  <a:pt x="5286560" y="785500"/>
                </a:lnTo>
                <a:lnTo>
                  <a:pt x="5322821" y="766765"/>
                </a:lnTo>
                <a:lnTo>
                  <a:pt x="5351401" y="738184"/>
                </a:lnTo>
                <a:lnTo>
                  <a:pt x="5370136" y="701923"/>
                </a:lnTo>
                <a:lnTo>
                  <a:pt x="5376862" y="660146"/>
                </a:lnTo>
                <a:lnTo>
                  <a:pt x="5376862" y="132079"/>
                </a:lnTo>
                <a:lnTo>
                  <a:pt x="5370136" y="90350"/>
                </a:lnTo>
                <a:lnTo>
                  <a:pt x="5351401" y="54095"/>
                </a:lnTo>
                <a:lnTo>
                  <a:pt x="5322821" y="25497"/>
                </a:lnTo>
                <a:lnTo>
                  <a:pt x="5286560" y="6738"/>
                </a:lnTo>
                <a:lnTo>
                  <a:pt x="5244782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336294" y="441706"/>
            <a:ext cx="4807585" cy="6270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28725" marR="899794" indent="-151130">
              <a:lnSpc>
                <a:spcPct val="100499"/>
              </a:lnSpc>
              <a:spcBef>
                <a:spcPts val="90"/>
              </a:spcBef>
            </a:pPr>
            <a:r>
              <a:rPr sz="2000" b="1" spc="-15" dirty="0">
                <a:solidFill>
                  <a:srgbClr val="001F5F"/>
                </a:solidFill>
                <a:latin typeface="Times New Roman"/>
                <a:cs typeface="Times New Roman"/>
              </a:rPr>
              <a:t>Публикации </a:t>
            </a:r>
            <a:r>
              <a:rPr sz="2000" b="1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20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средствах  </a:t>
            </a:r>
            <a:r>
              <a:rPr sz="2000" b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массовой</a:t>
            </a:r>
            <a:r>
              <a:rPr sz="2000" b="1" spc="-5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информации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66800" y="2190750"/>
            <a:ext cx="4939030" cy="3034030"/>
          </a:xfrm>
          <a:custGeom>
            <a:avLst/>
            <a:gdLst/>
            <a:ahLst/>
            <a:cxnLst/>
            <a:rect l="l" t="t" r="r" b="b"/>
            <a:pathLst>
              <a:path w="4939030" h="3034029">
                <a:moveTo>
                  <a:pt x="0" y="3033649"/>
                </a:moveTo>
                <a:lnTo>
                  <a:pt x="4938649" y="3033649"/>
                </a:lnTo>
                <a:lnTo>
                  <a:pt x="4938649" y="0"/>
                </a:lnTo>
                <a:lnTo>
                  <a:pt x="0" y="0"/>
                </a:lnTo>
                <a:lnTo>
                  <a:pt x="0" y="3033649"/>
                </a:lnTo>
                <a:close/>
              </a:path>
            </a:pathLst>
          </a:custGeom>
          <a:ln w="9525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66800" y="5287962"/>
            <a:ext cx="4939030" cy="3432175"/>
          </a:xfrm>
          <a:custGeom>
            <a:avLst/>
            <a:gdLst/>
            <a:ahLst/>
            <a:cxnLst/>
            <a:rect l="l" t="t" r="r" b="b"/>
            <a:pathLst>
              <a:path w="4939030" h="3432175">
                <a:moveTo>
                  <a:pt x="0" y="3432175"/>
                </a:moveTo>
                <a:lnTo>
                  <a:pt x="4938649" y="3432175"/>
                </a:lnTo>
                <a:lnTo>
                  <a:pt x="4938649" y="0"/>
                </a:lnTo>
                <a:lnTo>
                  <a:pt x="0" y="0"/>
                </a:lnTo>
                <a:lnTo>
                  <a:pt x="0" y="3432175"/>
                </a:lnTo>
                <a:close/>
              </a:path>
            </a:pathLst>
          </a:custGeom>
          <a:ln w="9525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E7A353E-2062-43AC-A6A2-8A0A3C1BB8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9" y="1"/>
            <a:ext cx="4084786" cy="441959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396865BA-F4D8-41CC-A95B-77D7666FBD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10378" r="12028" b="5833"/>
          <a:stretch/>
        </p:blipFill>
        <p:spPr>
          <a:xfrm>
            <a:off x="1066800" y="4384963"/>
            <a:ext cx="4846639" cy="4454237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56333" y="3228594"/>
            <a:ext cx="3530600" cy="203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532130">
              <a:lnSpc>
                <a:spcPct val="100000"/>
              </a:lnSpc>
              <a:spcBef>
                <a:spcPts val="105"/>
              </a:spcBef>
            </a:pPr>
            <a:r>
              <a:rPr sz="4400" dirty="0">
                <a:solidFill>
                  <a:srgbClr val="001F5F"/>
                </a:solidFill>
                <a:latin typeface="Times New Roman"/>
                <a:cs typeface="Times New Roman"/>
              </a:rPr>
              <a:t>Научно-  </a:t>
            </a:r>
            <a:r>
              <a:rPr sz="4400" spc="-5" dirty="0">
                <a:solidFill>
                  <a:srgbClr val="001F5F"/>
                </a:solidFill>
                <a:latin typeface="Times New Roman"/>
                <a:cs typeface="Times New Roman"/>
              </a:rPr>
              <a:t>методическая  </a:t>
            </a:r>
            <a:r>
              <a:rPr sz="4400" dirty="0">
                <a:solidFill>
                  <a:srgbClr val="001F5F"/>
                </a:solidFill>
                <a:latin typeface="Times New Roman"/>
                <a:cs typeface="Times New Roman"/>
              </a:rPr>
              <a:t>деятельность</a:t>
            </a:r>
            <a:endParaRPr sz="4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2937" y="285750"/>
            <a:ext cx="5929630" cy="923925"/>
          </a:xfrm>
          <a:custGeom>
            <a:avLst/>
            <a:gdLst/>
            <a:ahLst/>
            <a:cxnLst/>
            <a:rect l="l" t="t" r="r" b="b"/>
            <a:pathLst>
              <a:path w="5929630" h="923925">
                <a:moveTo>
                  <a:pt x="0" y="923925"/>
                </a:moveTo>
                <a:lnTo>
                  <a:pt x="5929249" y="923925"/>
                </a:lnTo>
                <a:lnTo>
                  <a:pt x="5929249" y="0"/>
                </a:lnTo>
                <a:lnTo>
                  <a:pt x="0" y="0"/>
                </a:lnTo>
                <a:lnTo>
                  <a:pt x="0" y="923925"/>
                </a:lnTo>
                <a:close/>
              </a:path>
            </a:pathLst>
          </a:custGeom>
          <a:ln w="254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136775" y="311277"/>
            <a:ext cx="30003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2430" marR="5080" indent="-37973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Пропаганда </a:t>
            </a:r>
            <a:r>
              <a:rPr sz="18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инновационных  </a:t>
            </a:r>
            <a:r>
              <a:rPr sz="18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педагогических</a:t>
            </a:r>
            <a:r>
              <a:rPr sz="1800" b="1" spc="-2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идей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43015" y="938783"/>
            <a:ext cx="745236" cy="6934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857875" y="285750"/>
            <a:ext cx="714375" cy="663575"/>
          </a:xfrm>
          <a:custGeom>
            <a:avLst/>
            <a:gdLst/>
            <a:ahLst/>
            <a:cxnLst/>
            <a:rect l="l" t="t" r="r" b="b"/>
            <a:pathLst>
              <a:path w="714375" h="663575">
                <a:moveTo>
                  <a:pt x="657351" y="0"/>
                </a:moveTo>
                <a:lnTo>
                  <a:pt x="57023" y="0"/>
                </a:lnTo>
                <a:lnTo>
                  <a:pt x="34825" y="4480"/>
                </a:lnTo>
                <a:lnTo>
                  <a:pt x="16700" y="16700"/>
                </a:lnTo>
                <a:lnTo>
                  <a:pt x="4480" y="34825"/>
                </a:lnTo>
                <a:lnTo>
                  <a:pt x="0" y="57023"/>
                </a:lnTo>
                <a:lnTo>
                  <a:pt x="0" y="606298"/>
                </a:lnTo>
                <a:lnTo>
                  <a:pt x="4480" y="628495"/>
                </a:lnTo>
                <a:lnTo>
                  <a:pt x="16700" y="646620"/>
                </a:lnTo>
                <a:lnTo>
                  <a:pt x="34825" y="658840"/>
                </a:lnTo>
                <a:lnTo>
                  <a:pt x="57023" y="663321"/>
                </a:lnTo>
                <a:lnTo>
                  <a:pt x="657351" y="663321"/>
                </a:lnTo>
                <a:lnTo>
                  <a:pt x="679549" y="658840"/>
                </a:lnTo>
                <a:lnTo>
                  <a:pt x="697674" y="646620"/>
                </a:lnTo>
                <a:lnTo>
                  <a:pt x="709894" y="628495"/>
                </a:lnTo>
                <a:lnTo>
                  <a:pt x="714375" y="606298"/>
                </a:lnTo>
                <a:lnTo>
                  <a:pt x="714375" y="57023"/>
                </a:lnTo>
                <a:lnTo>
                  <a:pt x="709894" y="34825"/>
                </a:lnTo>
                <a:lnTo>
                  <a:pt x="697674" y="16700"/>
                </a:lnTo>
                <a:lnTo>
                  <a:pt x="679549" y="4480"/>
                </a:lnTo>
                <a:lnTo>
                  <a:pt x="657351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857875" y="285750"/>
            <a:ext cx="714375" cy="6633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28687" y="1571688"/>
            <a:ext cx="5215255" cy="646430"/>
          </a:xfrm>
          <a:custGeom>
            <a:avLst/>
            <a:gdLst/>
            <a:ahLst/>
            <a:cxnLst/>
            <a:rect l="l" t="t" r="r" b="b"/>
            <a:pathLst>
              <a:path w="5215255" h="646430">
                <a:moveTo>
                  <a:pt x="5214874" y="0"/>
                </a:moveTo>
                <a:lnTo>
                  <a:pt x="0" y="0"/>
                </a:lnTo>
                <a:lnTo>
                  <a:pt x="0" y="646112"/>
                </a:lnTo>
                <a:lnTo>
                  <a:pt x="5214874" y="646112"/>
                </a:lnTo>
                <a:lnTo>
                  <a:pt x="52148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611883" y="1447800"/>
            <a:ext cx="3850004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Участие на</a:t>
            </a:r>
            <a:r>
              <a:rPr sz="1800" b="1" spc="434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студенческих</a:t>
            </a:r>
            <a:endParaRPr sz="18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НПК </a:t>
            </a:r>
            <a:r>
              <a:rPr sz="18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конференциях, </a:t>
            </a:r>
            <a:r>
              <a:rPr sz="18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разного</a:t>
            </a:r>
            <a:r>
              <a:rPr sz="1800" b="1" spc="5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уровня</a:t>
            </a:r>
            <a:endParaRPr sz="1800" dirty="0">
              <a:latin typeface="Times New Roman"/>
              <a:cs typeface="Times New Roman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045487"/>
              </p:ext>
            </p:extLst>
          </p:nvPr>
        </p:nvGraphicFramePr>
        <p:xfrm>
          <a:off x="685801" y="2209800"/>
          <a:ext cx="5943599" cy="5867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226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091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1182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849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Конференция</a:t>
                      </a:r>
                      <a:r>
                        <a:rPr lang="kk-KZ" sz="1200" baseline="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дәрежесі</a:t>
                      </a:r>
                      <a:endParaRPr lang="ru-RU" sz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Статьяның аталуы</a:t>
                      </a:r>
                      <a:endParaRPr lang="ru-RU" sz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Жыл</a:t>
                      </a:r>
                      <a:r>
                        <a:rPr lang="kk-KZ" sz="1200" baseline="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endParaRPr lang="ru-RU" sz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852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Халықаралық</a:t>
                      </a:r>
                      <a:r>
                        <a:rPr lang="kk-KZ" sz="1200" baseline="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конференциялар</a:t>
                      </a:r>
                      <a:endParaRPr lang="ru-RU" sz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k-KZ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kk-KZ" sz="12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“Активное</a:t>
                      </a:r>
                      <a:r>
                        <a:rPr lang="kk-KZ" sz="1200" baseline="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использивание информационных технологии в оброзовательной деятельности </a:t>
                      </a:r>
                      <a:r>
                        <a:rPr lang="kk-KZ" sz="12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”</a:t>
                      </a:r>
                      <a:endParaRPr lang="ru-RU" sz="1200" dirty="0">
                        <a:solidFill>
                          <a:schemeClr val="tx2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k-KZ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kk-KZ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kk-KZ" sz="1200" dirty="0">
                          <a:latin typeface="Times New Roman" pitchFamily="18" charset="0"/>
                          <a:cs typeface="Times New Roman" pitchFamily="18" charset="0"/>
                        </a:rPr>
                        <a:t>     </a:t>
                      </a:r>
                      <a:r>
                        <a:rPr lang="kk-KZ" sz="12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  <a:endParaRPr lang="ru-RU" sz="1200" dirty="0">
                        <a:solidFill>
                          <a:schemeClr val="tx2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718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Республикалық</a:t>
                      </a:r>
                      <a:endParaRPr lang="ru-RU" sz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Конференциялар</a:t>
                      </a:r>
                      <a:endParaRPr lang="ru-RU" sz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“Права</a:t>
                      </a:r>
                      <a:r>
                        <a:rPr lang="kk-KZ" sz="1200" baseline="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и обязонности студентов</a:t>
                      </a:r>
                      <a:r>
                        <a:rPr lang="kk-KZ" sz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”</a:t>
                      </a:r>
                      <a:endParaRPr lang="ru-RU" sz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2017год</a:t>
                      </a:r>
                      <a:endParaRPr lang="ru-RU" sz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253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Областық</a:t>
                      </a:r>
                      <a:r>
                        <a:rPr lang="ru-RU" sz="1200" baseline="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конференциялар</a:t>
                      </a:r>
                      <a:endParaRPr lang="ru-RU" sz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“Адам бойындағы химиялық элементтердің сыры”</a:t>
                      </a:r>
                      <a:endParaRPr lang="ru-RU" sz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2013 жыл</a:t>
                      </a:r>
                      <a:endParaRPr lang="ru-RU" sz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Picture 2" descr="C:\Users\Work\Pictures\2017-10-26 111\111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524000"/>
            <a:ext cx="5414986" cy="71628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700148" y="842899"/>
            <a:ext cx="2886075" cy="4164329"/>
          </a:xfrm>
          <a:custGeom>
            <a:avLst/>
            <a:gdLst/>
            <a:ahLst/>
            <a:cxnLst/>
            <a:rect l="l" t="t" r="r" b="b"/>
            <a:pathLst>
              <a:path w="2886075" h="4164329">
                <a:moveTo>
                  <a:pt x="0" y="4164076"/>
                </a:moveTo>
                <a:lnTo>
                  <a:pt x="2886075" y="4164076"/>
                </a:lnTo>
                <a:lnTo>
                  <a:pt x="2886075" y="0"/>
                </a:lnTo>
                <a:lnTo>
                  <a:pt x="0" y="0"/>
                </a:lnTo>
                <a:lnTo>
                  <a:pt x="0" y="4164076"/>
                </a:lnTo>
                <a:close/>
              </a:path>
            </a:pathLst>
          </a:custGeom>
          <a:ln w="28574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38550" y="4567237"/>
            <a:ext cx="2863850" cy="4283075"/>
          </a:xfrm>
          <a:custGeom>
            <a:avLst/>
            <a:gdLst/>
            <a:ahLst/>
            <a:cxnLst/>
            <a:rect l="l" t="t" r="r" b="b"/>
            <a:pathLst>
              <a:path w="2863850" h="4283075">
                <a:moveTo>
                  <a:pt x="0" y="4283075"/>
                </a:moveTo>
                <a:lnTo>
                  <a:pt x="2863850" y="4283075"/>
                </a:lnTo>
                <a:lnTo>
                  <a:pt x="2863850" y="0"/>
                </a:lnTo>
                <a:lnTo>
                  <a:pt x="0" y="0"/>
                </a:lnTo>
                <a:lnTo>
                  <a:pt x="0" y="4283075"/>
                </a:lnTo>
                <a:close/>
              </a:path>
            </a:pathLst>
          </a:custGeom>
          <a:ln w="9525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95300" y="5281612"/>
            <a:ext cx="2973705" cy="3581400"/>
          </a:xfrm>
          <a:custGeom>
            <a:avLst/>
            <a:gdLst/>
            <a:ahLst/>
            <a:cxnLst/>
            <a:rect l="l" t="t" r="r" b="b"/>
            <a:pathLst>
              <a:path w="2973704" h="3581400">
                <a:moveTo>
                  <a:pt x="0" y="3581400"/>
                </a:moveTo>
                <a:lnTo>
                  <a:pt x="2973324" y="3581400"/>
                </a:lnTo>
                <a:lnTo>
                  <a:pt x="2973324" y="0"/>
                </a:lnTo>
                <a:lnTo>
                  <a:pt x="0" y="0"/>
                </a:lnTo>
                <a:lnTo>
                  <a:pt x="0" y="3581400"/>
                </a:lnTo>
                <a:close/>
              </a:path>
            </a:pathLst>
          </a:custGeom>
          <a:ln w="9524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6" name="Picture 2" descr="C:\Users\Admin\Downloads\Айнур Утеуова\Айнур Утеуова\360 Quarantine Folder\2017_12_14_9_4\Сертификат проекта infourok.ru № 66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838200"/>
            <a:ext cx="3016720" cy="4267200"/>
          </a:xfrm>
          <a:prstGeom prst="rect">
            <a:avLst/>
          </a:prstGeom>
          <a:noFill/>
        </p:spPr>
      </p:pic>
      <p:pic>
        <p:nvPicPr>
          <p:cNvPr id="9" name="Picture 2" descr="C:\Users\Work\Pictures\2017-10-26 СЕРТФИКАТ4\СЕРТФИКАТ4 001.jpg"/>
          <p:cNvPicPr>
            <a:picLocks noChangeAspect="1" noChangeArrowheads="1"/>
          </p:cNvPicPr>
          <p:nvPr/>
        </p:nvPicPr>
        <p:blipFill>
          <a:blip r:embed="rId3" cstate="print"/>
          <a:srcRect l="9263" t="13728" b="40581"/>
          <a:stretch>
            <a:fillRect/>
          </a:stretch>
        </p:blipFill>
        <p:spPr bwMode="auto">
          <a:xfrm>
            <a:off x="381000" y="5181600"/>
            <a:ext cx="5791200" cy="3677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Music\Desktop\сертификаты\сертификаты2019\айнура 00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057400"/>
            <a:ext cx="4876800" cy="6705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САНЯ\2020-05-06 2\2 00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143000"/>
            <a:ext cx="5257800" cy="7134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11046" y="3175203"/>
            <a:ext cx="406527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05740">
              <a:lnSpc>
                <a:spcPct val="100000"/>
              </a:lnSpc>
              <a:spcBef>
                <a:spcPts val="95"/>
              </a:spcBef>
            </a:pPr>
            <a:r>
              <a:rPr sz="4000" spc="-10" dirty="0">
                <a:solidFill>
                  <a:srgbClr val="252573"/>
                </a:solidFill>
              </a:rPr>
              <a:t>Достижения  преп</a:t>
            </a:r>
            <a:r>
              <a:rPr sz="4000" dirty="0">
                <a:solidFill>
                  <a:srgbClr val="252573"/>
                </a:solidFill>
              </a:rPr>
              <a:t>о</a:t>
            </a:r>
            <a:r>
              <a:rPr sz="4000" spc="-5" dirty="0">
                <a:solidFill>
                  <a:srgbClr val="252573"/>
                </a:solidFill>
              </a:rPr>
              <a:t>да</a:t>
            </a:r>
            <a:r>
              <a:rPr sz="4000" spc="-25" dirty="0">
                <a:solidFill>
                  <a:srgbClr val="252573"/>
                </a:solidFill>
              </a:rPr>
              <a:t>в</a:t>
            </a:r>
            <a:r>
              <a:rPr sz="4000" spc="-5" dirty="0">
                <a:solidFill>
                  <a:srgbClr val="252573"/>
                </a:solidFill>
              </a:rPr>
              <a:t>ателя</a:t>
            </a:r>
            <a:endParaRPr sz="40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56"/>
          <p:cNvGraphicFramePr>
            <a:graphicFrameLocks noGrp="1"/>
          </p:cNvGraphicFramePr>
          <p:nvPr/>
        </p:nvGraphicFramePr>
        <p:xfrm>
          <a:off x="457202" y="1600198"/>
          <a:ext cx="6095997" cy="6248401"/>
        </p:xfrm>
        <a:graphic>
          <a:graphicData uri="http://schemas.openxmlformats.org/drawingml/2006/table">
            <a:tbl>
              <a:tblPr/>
              <a:tblGrid>
                <a:gridCol w="4790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423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169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3074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527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7420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9523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59" marR="51159" marT="0" marB="0" anchor="ctr" horzOverflow="overflow">
                    <a:lnL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Тема курса</a:t>
                      </a:r>
                    </a:p>
                  </a:txBody>
                  <a:tcPr marL="51159" marR="51159" marT="0" marB="0" anchor="ctr" horzOverflow="overflow">
                    <a:lnL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часов</a:t>
                      </a:r>
                    </a:p>
                  </a:txBody>
                  <a:tcPr marL="51159" marR="51159" marT="0" marB="0" anchor="ctr" horzOverflow="overflow">
                    <a:lnL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учреждения</a:t>
                      </a:r>
                    </a:p>
                  </a:txBody>
                  <a:tcPr marL="51159" marR="51159" marT="0" marB="0" anchor="ctr" horzOverflow="overflow">
                    <a:lnL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Форма освоения</a:t>
                      </a:r>
                    </a:p>
                  </a:txBody>
                  <a:tcPr marL="51159" marR="51159" marT="0" marB="0" anchor="ctr" horzOverflow="overflow">
                    <a:lnL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Дата и номер документа</a:t>
                      </a:r>
                    </a:p>
                  </a:txBody>
                  <a:tcPr marL="51159" marR="51159" marT="0" marB="0" anchor="ctr" horzOverflow="overflow">
                    <a:lnL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324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59" marR="51159" marT="0" marB="0" anchor="ctr" horzOverflow="overflow">
                    <a:lnL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A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kk-K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Жаңаша білім беру жағдайында химия пәнінің мазмұны мен әдістемесін жетілдіру жолдары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59" marR="51159" marT="0" marB="0" anchor="ctr" horzOverflow="overflow">
                    <a:lnL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A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59" marR="51159" marT="0" marB="0" anchor="ctr" horzOverflow="overflow">
                    <a:lnL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A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ИПК </a:t>
                      </a: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г.Актобе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59" marR="51159" marT="0" marB="0" anchor="ctr" horzOverflow="overflow">
                    <a:lnL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A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Очная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59" marR="51159" marT="0" marB="0" anchor="ctr" horzOverflow="overflow">
                    <a:lnL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A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0365242 от 16 марта 2012 года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59" marR="51159" marT="0" marB="0" anchor="ctr" horzOverflow="overflow">
                    <a:lnL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A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622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59" marR="51159" marT="0" marB="0" anchor="ctr" horzOverflow="overflow">
                    <a:lnL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«Оқытудың жаңашыл технологиялары- білім сапасын арттыру негізі»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59" marR="51159" marT="0" marB="0" anchor="ctr" horzOverflow="overflow">
                    <a:lnL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59" marR="51159" marT="0" marB="0" anchor="ctr" horzOverflow="overflow">
                    <a:lnL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ИПК </a:t>
                      </a: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г.Актобе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59" marR="51159" marT="0" marB="0" anchor="ctr" horzOverflow="overflow">
                    <a:lnL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Очная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59" marR="51159" marT="0" marB="0" anchor="ctr" horzOverflow="overflow">
                    <a:lnL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0044594 от апреля 2013 года 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59" marR="51159" marT="0" marB="0" anchor="ctr" horzOverflow="overflow">
                    <a:lnL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013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59" marR="51159" marT="0" marB="0" anchor="ctr" horzOverflow="overflow">
                    <a:lnL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A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“Система критериального оценивания образовательногопроцесса”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59" marR="51159" marT="0" marB="0" anchor="ctr" horzOverflow="overflow">
                    <a:lnL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A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36ч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59" marR="51159" marT="0" marB="0" anchor="ctr" horzOverflow="overflow">
                    <a:lnL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A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ИПК </a:t>
                      </a: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г.Актобе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59" marR="51159" marT="0" marB="0" anchor="ctr" horzOverflow="overflow">
                    <a:lnL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A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Очная 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59" marR="51159" marT="0" marB="0" anchor="ctr" horzOverflow="overflow">
                    <a:lnL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A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№0047387 от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декабря 2013 года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159" marR="51159" marT="0" marB="0" anchor="ctr" horzOverflow="overflow">
                    <a:lnL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00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A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066800" y="533400"/>
            <a:ext cx="5257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Профессиональное достижение педагога</a:t>
            </a:r>
            <a:endParaRPr lang="ru-RU" sz="2000" dirty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63600" y="785876"/>
            <a:ext cx="4994275" cy="1003300"/>
          </a:xfrm>
          <a:prstGeom prst="rect">
            <a:avLst/>
          </a:prstGeom>
          <a:ln w="3175">
            <a:solidFill>
              <a:srgbClr val="001F5F"/>
            </a:solidFill>
          </a:ln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2750">
              <a:latin typeface="Times New Roman"/>
              <a:cs typeface="Times New Roman"/>
            </a:endParaRPr>
          </a:p>
          <a:p>
            <a:pPr marL="874394" marR="689610" indent="-177165">
              <a:lnSpc>
                <a:spcPct val="100000"/>
              </a:lnSpc>
              <a:tabLst>
                <a:tab pos="2747645" algn="l"/>
              </a:tabLst>
            </a:pPr>
            <a:r>
              <a:rPr sz="1800" b="1" spc="-5" dirty="0">
                <a:solidFill>
                  <a:srgbClr val="333399"/>
                </a:solidFill>
                <a:latin typeface="Tahoma"/>
                <a:cs typeface="Tahoma"/>
              </a:rPr>
              <a:t>АҚТӨБЕ ОБЛЫСТЫҚ ҒЫЛЫМИ  ТӘЖІРИБЕЛІК	ОРТАЛЫҒЫ</a:t>
            </a:r>
            <a:endParaRPr sz="1800">
              <a:latin typeface="Tahoma"/>
              <a:cs typeface="Tahoma"/>
            </a:endParaRPr>
          </a:p>
        </p:txBody>
      </p:sp>
      <p:pic>
        <p:nvPicPr>
          <p:cNvPr id="2050" name="Picture 2" descr="C:\Users\Admin\Desktop\САНЯ\2020-05-06 1\1 00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952625"/>
            <a:ext cx="5029200" cy="6915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2937" y="357250"/>
            <a:ext cx="5287010" cy="643255"/>
          </a:xfrm>
          <a:custGeom>
            <a:avLst/>
            <a:gdLst/>
            <a:ahLst/>
            <a:cxnLst/>
            <a:rect l="l" t="t" r="r" b="b"/>
            <a:pathLst>
              <a:path w="5287010" h="643255">
                <a:moveTo>
                  <a:pt x="0" y="107060"/>
                </a:moveTo>
                <a:lnTo>
                  <a:pt x="8421" y="65365"/>
                </a:lnTo>
                <a:lnTo>
                  <a:pt x="31388" y="31337"/>
                </a:lnTo>
                <a:lnTo>
                  <a:pt x="65451" y="8405"/>
                </a:lnTo>
                <a:lnTo>
                  <a:pt x="107162" y="0"/>
                </a:lnTo>
                <a:lnTo>
                  <a:pt x="5179250" y="0"/>
                </a:lnTo>
                <a:lnTo>
                  <a:pt x="5220966" y="8405"/>
                </a:lnTo>
                <a:lnTo>
                  <a:pt x="5255037" y="31337"/>
                </a:lnTo>
                <a:lnTo>
                  <a:pt x="5278012" y="65365"/>
                </a:lnTo>
                <a:lnTo>
                  <a:pt x="5286438" y="107060"/>
                </a:lnTo>
                <a:lnTo>
                  <a:pt x="5286438" y="535685"/>
                </a:lnTo>
                <a:lnTo>
                  <a:pt x="5278012" y="577401"/>
                </a:lnTo>
                <a:lnTo>
                  <a:pt x="5255037" y="611473"/>
                </a:lnTo>
                <a:lnTo>
                  <a:pt x="5220966" y="634448"/>
                </a:lnTo>
                <a:lnTo>
                  <a:pt x="5179250" y="642874"/>
                </a:lnTo>
                <a:lnTo>
                  <a:pt x="107162" y="642874"/>
                </a:lnTo>
                <a:lnTo>
                  <a:pt x="65451" y="634448"/>
                </a:lnTo>
                <a:lnTo>
                  <a:pt x="31388" y="611473"/>
                </a:lnTo>
                <a:lnTo>
                  <a:pt x="8421" y="577401"/>
                </a:lnTo>
                <a:lnTo>
                  <a:pt x="0" y="535685"/>
                </a:lnTo>
                <a:lnTo>
                  <a:pt x="0" y="107060"/>
                </a:lnTo>
                <a:close/>
              </a:path>
            </a:pathLst>
          </a:custGeom>
          <a:ln w="3175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04138" y="416178"/>
            <a:ext cx="4812665" cy="5174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40640" algn="ctr">
              <a:lnSpc>
                <a:spcPct val="100000"/>
              </a:lnSpc>
              <a:spcBef>
                <a:spcPts val="95"/>
              </a:spcBef>
            </a:pPr>
            <a:r>
              <a:rPr lang="kk-KZ" sz="16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Үздік ұстаз-2019</a:t>
            </a:r>
          </a:p>
          <a:p>
            <a:pPr marR="40640" algn="ctr">
              <a:lnSpc>
                <a:spcPct val="100000"/>
              </a:lnSpc>
              <a:spcBef>
                <a:spcPts val="95"/>
              </a:spcBef>
            </a:pPr>
            <a:r>
              <a:rPr lang="kk-KZ" sz="16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Қазақстан педагогтар қауымдастығы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12725" y="4713223"/>
            <a:ext cx="3319779" cy="2146300"/>
          </a:xfrm>
          <a:custGeom>
            <a:avLst/>
            <a:gdLst/>
            <a:ahLst/>
            <a:cxnLst/>
            <a:rect l="l" t="t" r="r" b="b"/>
            <a:pathLst>
              <a:path w="3319779" h="2146300">
                <a:moveTo>
                  <a:pt x="0" y="2146300"/>
                </a:moveTo>
                <a:lnTo>
                  <a:pt x="3319399" y="2146300"/>
                </a:lnTo>
                <a:lnTo>
                  <a:pt x="3319399" y="0"/>
                </a:lnTo>
                <a:lnTo>
                  <a:pt x="0" y="0"/>
                </a:lnTo>
                <a:lnTo>
                  <a:pt x="0" y="2146300"/>
                </a:lnTo>
                <a:close/>
              </a:path>
            </a:pathLst>
          </a:custGeom>
          <a:ln w="3175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2" descr="C:\Users\Admin\Music\Desktop\сертификаты\сертификаты2019\tttt 00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0"/>
            <a:ext cx="4563706" cy="2819400"/>
          </a:xfrm>
          <a:prstGeom prst="rect">
            <a:avLst/>
          </a:prstGeom>
          <a:noFill/>
        </p:spPr>
      </p:pic>
      <p:pic>
        <p:nvPicPr>
          <p:cNvPr id="9" name="Picture 2" descr="C:\Users\Admin\Music\Desktop\сертификаты\сертификаты2019\медаль 001.bmp"/>
          <p:cNvPicPr>
            <a:picLocks noChangeAspect="1" noChangeArrowheads="1"/>
          </p:cNvPicPr>
          <p:nvPr/>
        </p:nvPicPr>
        <p:blipFill>
          <a:blip r:embed="rId3" cstate="print"/>
          <a:srcRect b="51973"/>
          <a:stretch>
            <a:fillRect/>
          </a:stretch>
        </p:blipFill>
        <p:spPr bwMode="auto">
          <a:xfrm>
            <a:off x="1905000" y="1371600"/>
            <a:ext cx="4555068" cy="30215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56503" y="1203960"/>
            <a:ext cx="1031748" cy="9601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572125" y="285750"/>
            <a:ext cx="1000125" cy="929005"/>
          </a:xfrm>
          <a:custGeom>
            <a:avLst/>
            <a:gdLst/>
            <a:ahLst/>
            <a:cxnLst/>
            <a:rect l="l" t="t" r="r" b="b"/>
            <a:pathLst>
              <a:path w="1000125" h="929005">
                <a:moveTo>
                  <a:pt x="920369" y="0"/>
                </a:moveTo>
                <a:lnTo>
                  <a:pt x="79883" y="0"/>
                </a:lnTo>
                <a:lnTo>
                  <a:pt x="48756" y="6264"/>
                </a:lnTo>
                <a:lnTo>
                  <a:pt x="23368" y="23352"/>
                </a:lnTo>
                <a:lnTo>
                  <a:pt x="6266" y="48702"/>
                </a:lnTo>
                <a:lnTo>
                  <a:pt x="0" y="79755"/>
                </a:lnTo>
                <a:lnTo>
                  <a:pt x="0" y="848868"/>
                </a:lnTo>
                <a:lnTo>
                  <a:pt x="6266" y="879921"/>
                </a:lnTo>
                <a:lnTo>
                  <a:pt x="23368" y="905271"/>
                </a:lnTo>
                <a:lnTo>
                  <a:pt x="48756" y="922359"/>
                </a:lnTo>
                <a:lnTo>
                  <a:pt x="79883" y="928624"/>
                </a:lnTo>
                <a:lnTo>
                  <a:pt x="920369" y="928624"/>
                </a:lnTo>
                <a:lnTo>
                  <a:pt x="951422" y="922359"/>
                </a:lnTo>
                <a:lnTo>
                  <a:pt x="976772" y="905271"/>
                </a:lnTo>
                <a:lnTo>
                  <a:pt x="993860" y="879921"/>
                </a:lnTo>
                <a:lnTo>
                  <a:pt x="1000125" y="848868"/>
                </a:lnTo>
                <a:lnTo>
                  <a:pt x="1000125" y="79755"/>
                </a:lnTo>
                <a:lnTo>
                  <a:pt x="993860" y="48702"/>
                </a:lnTo>
                <a:lnTo>
                  <a:pt x="976772" y="23352"/>
                </a:lnTo>
                <a:lnTo>
                  <a:pt x="951422" y="6264"/>
                </a:lnTo>
                <a:lnTo>
                  <a:pt x="920369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572125" y="285750"/>
            <a:ext cx="1000125" cy="9286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57250" y="714375"/>
            <a:ext cx="4286250" cy="643255"/>
          </a:xfrm>
          <a:custGeom>
            <a:avLst/>
            <a:gdLst/>
            <a:ahLst/>
            <a:cxnLst/>
            <a:rect l="l" t="t" r="r" b="b"/>
            <a:pathLst>
              <a:path w="4286250" h="643255">
                <a:moveTo>
                  <a:pt x="0" y="107188"/>
                </a:moveTo>
                <a:lnTo>
                  <a:pt x="8421" y="65472"/>
                </a:lnTo>
                <a:lnTo>
                  <a:pt x="31388" y="31400"/>
                </a:lnTo>
                <a:lnTo>
                  <a:pt x="65451" y="8425"/>
                </a:lnTo>
                <a:lnTo>
                  <a:pt x="107162" y="0"/>
                </a:lnTo>
                <a:lnTo>
                  <a:pt x="4179062" y="0"/>
                </a:lnTo>
                <a:lnTo>
                  <a:pt x="4220777" y="8425"/>
                </a:lnTo>
                <a:lnTo>
                  <a:pt x="4254849" y="31400"/>
                </a:lnTo>
                <a:lnTo>
                  <a:pt x="4277824" y="65472"/>
                </a:lnTo>
                <a:lnTo>
                  <a:pt x="4286250" y="107188"/>
                </a:lnTo>
                <a:lnTo>
                  <a:pt x="4286250" y="535813"/>
                </a:lnTo>
                <a:lnTo>
                  <a:pt x="4277824" y="577508"/>
                </a:lnTo>
                <a:lnTo>
                  <a:pt x="4254849" y="611536"/>
                </a:lnTo>
                <a:lnTo>
                  <a:pt x="4220777" y="634468"/>
                </a:lnTo>
                <a:lnTo>
                  <a:pt x="4179062" y="642874"/>
                </a:lnTo>
                <a:lnTo>
                  <a:pt x="107162" y="642874"/>
                </a:lnTo>
                <a:lnTo>
                  <a:pt x="65451" y="634468"/>
                </a:lnTo>
                <a:lnTo>
                  <a:pt x="31388" y="611536"/>
                </a:lnTo>
                <a:lnTo>
                  <a:pt x="8421" y="577508"/>
                </a:lnTo>
                <a:lnTo>
                  <a:pt x="0" y="535813"/>
                </a:lnTo>
                <a:lnTo>
                  <a:pt x="0" y="107188"/>
                </a:lnTo>
                <a:close/>
              </a:path>
            </a:pathLst>
          </a:custGeom>
          <a:ln w="3175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359535" y="773429"/>
            <a:ext cx="328104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0190" marR="5080" indent="-238125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АҚТӨБЕ </a:t>
            </a:r>
            <a:r>
              <a:rPr sz="1600" b="1" spc="-15" dirty="0">
                <a:solidFill>
                  <a:srgbClr val="001F5F"/>
                </a:solidFill>
                <a:latin typeface="Times New Roman"/>
                <a:cs typeface="Times New Roman"/>
              </a:rPr>
              <a:t>ОБЛЫСТЫҚ </a:t>
            </a:r>
            <a:r>
              <a:rPr sz="16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ҒЫЛЫМИ  </a:t>
            </a:r>
            <a:r>
              <a:rPr sz="16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ТӘЖІРИБЕЛІК</a:t>
            </a:r>
            <a:r>
              <a:rPr sz="1600" b="1" spc="2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001F5F"/>
                </a:solidFill>
                <a:latin typeface="Times New Roman"/>
                <a:cs typeface="Times New Roman"/>
              </a:rPr>
              <a:t>ОРТАЛЫҒЫ</a:t>
            </a:r>
            <a:endParaRPr sz="1600">
              <a:latin typeface="Times New Roman"/>
              <a:cs typeface="Times New Roman"/>
            </a:endParaRPr>
          </a:p>
        </p:txBody>
      </p:sp>
      <p:pic>
        <p:nvPicPr>
          <p:cNvPr id="8" name="Picture 2" descr="C:\Users\Admin\Documents\Scanned Documents\Рисунок (2)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2057400"/>
            <a:ext cx="5181600" cy="65947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\Music\Desktop\сертификаты\сертификаты2019\7 00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676399"/>
            <a:ext cx="5105400" cy="70199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Music\Desktop\дот\сертификаты\46 00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838200"/>
            <a:ext cx="5943991" cy="7696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Work\Pictures\2017-10-26 СЕРТИФИКАТ3\СЕРТИФИКАТ3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66800"/>
            <a:ext cx="5166320" cy="71554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Music\Desktop\дот\сертификаты\сертификаты2019\сертификаты 2016\format_A4_document_9888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981200"/>
            <a:ext cx="5830407" cy="4114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C25DBC9-EA6D-4530-BDA2-945F923CB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D201B3A-74E1-4159-8112-9173F1099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212742"/>
            <a:ext cx="6172200" cy="445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934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820A682-9AF1-4DFA-94EA-5011D1415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90CAC98-18C8-4B30-B46D-10DC05520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16" y="2209800"/>
            <a:ext cx="6507567" cy="444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829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7980415-633E-4FF4-B57A-85964DB6D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E16E4F2-FA46-4329-B80C-B4A2C8E10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148191"/>
            <a:ext cx="6400800" cy="455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339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E487C91-CC95-4687-9D55-0D2601D9C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9886434-82E1-47F9-BA16-2E5C5851E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093238"/>
            <a:ext cx="6324600" cy="457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099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259</TotalTime>
  <Words>291</Words>
  <Application>Microsoft Office PowerPoint</Application>
  <PresentationFormat>Экран (4:3)</PresentationFormat>
  <Paragraphs>95</Paragraphs>
  <Slides>50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5" baseType="lpstr">
      <vt:lpstr>Times New Roman</vt:lpstr>
      <vt:lpstr>Arial</vt:lpstr>
      <vt:lpstr>Tahoma</vt:lpstr>
      <vt:lpstr>Calibri</vt:lpstr>
      <vt:lpstr>Office Theme</vt:lpstr>
      <vt:lpstr>Презентация PowerPoint</vt:lpstr>
      <vt:lpstr>Презентация PowerPoint</vt:lpstr>
      <vt:lpstr>Копии документов о  прохождении курсов  повышения  квалификации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АҚТӨБЕ ОБЛЫСТЫҚ ҒЫЛЫМИ ТӘЖІРИБЕЛІК  ОРТАЛЫҒЫ </vt:lpstr>
      <vt:lpstr>Результаты  профессиональных достижений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Достижения  студентов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Материалы o педагогическом  опыте</vt:lpstr>
      <vt:lpstr>Презентация PowerPoint</vt:lpstr>
      <vt:lpstr>Презентация PowerPoint</vt:lpstr>
      <vt:lpstr>Научно-  методическая  деятельность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Достижения  преподавателя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Исполнителем называется</dc:title>
  <dc:creator>Козлова Валентина Алексеевна</dc:creator>
  <cp:lastModifiedBy>Хромтау2</cp:lastModifiedBy>
  <cp:revision>78</cp:revision>
  <dcterms:created xsi:type="dcterms:W3CDTF">2020-04-23T20:32:09Z</dcterms:created>
  <dcterms:modified xsi:type="dcterms:W3CDTF">2022-03-30T06:45:54Z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2020-04-16T00:00:00Z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2020-04-23T00:00:00Z</vt:filetime>
  </property>
</Properties>
</file>