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71" r:id="rId3"/>
    <p:sldId id="274" r:id="rId4"/>
    <p:sldId id="280" r:id="rId5"/>
    <p:sldId id="270" r:id="rId6"/>
    <p:sldId id="272" r:id="rId7"/>
    <p:sldId id="273" r:id="rId8"/>
    <p:sldId id="269" r:id="rId9"/>
    <p:sldId id="275" r:id="rId10"/>
    <p:sldId id="276" r:id="rId11"/>
    <p:sldId id="261" r:id="rId12"/>
    <p:sldId id="264" r:id="rId13"/>
    <p:sldId id="265" r:id="rId14"/>
    <p:sldId id="266" r:id="rId15"/>
    <p:sldId id="277" r:id="rId16"/>
    <p:sldId id="267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A86E-4F9A-4DB4-A69F-3652CEF4A85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64EB-BC7D-4874-8600-0602A213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A86E-4F9A-4DB4-A69F-3652CEF4A85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64EB-BC7D-4874-8600-0602A213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A86E-4F9A-4DB4-A69F-3652CEF4A85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64EB-BC7D-4874-8600-0602A213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A86E-4F9A-4DB4-A69F-3652CEF4A85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64EB-BC7D-4874-8600-0602A213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A86E-4F9A-4DB4-A69F-3652CEF4A85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64EB-BC7D-4874-8600-0602A213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A86E-4F9A-4DB4-A69F-3652CEF4A85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64EB-BC7D-4874-8600-0602A213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A86E-4F9A-4DB4-A69F-3652CEF4A85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64EB-BC7D-4874-8600-0602A213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A86E-4F9A-4DB4-A69F-3652CEF4A85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64EB-BC7D-4874-8600-0602A213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A86E-4F9A-4DB4-A69F-3652CEF4A85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64EB-BC7D-4874-8600-0602A213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A86E-4F9A-4DB4-A69F-3652CEF4A85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64EB-BC7D-4874-8600-0602A213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A86E-4F9A-4DB4-A69F-3652CEF4A85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5764EB-BC7D-4874-8600-0602A2137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C1A86E-4F9A-4DB4-A69F-3652CEF4A85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5764EB-BC7D-4874-8600-0602A21371E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kk-KZ" sz="2800" dirty="0" smtClean="0">
                <a:solidFill>
                  <a:schemeClr val="tx1"/>
                </a:solidFill>
              </a:rPr>
              <a:t>Хромтауский горно-технический высший колледж</a:t>
            </a:r>
            <a:endParaRPr lang="ru-RU" sz="2800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 на тему: </a:t>
            </a:r>
            <a:b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“Организация производственного обучения</a:t>
            </a:r>
            <a:br>
              <a:rPr lang="kk-KZ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электромонтажной мастерской”</a:t>
            </a:r>
          </a:p>
          <a:p>
            <a:pPr algn="ctr">
              <a:buNone/>
            </a:pPr>
            <a:endParaRPr lang="kk-KZ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Карагулов Талгат Саматович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арагулов\Рабочий стол\Новая папка\P101025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928671"/>
            <a:ext cx="3786214" cy="5072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572000" y="785813"/>
            <a:ext cx="4357718" cy="5340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Лабораторный комплекс рассчитан на работу с электромашинным агрегатом, состоящим из трех двигателей, установленных на одном валу, асинхронной машины с фазным ротором, машины постоянного тока независимого возбуждения и импульсивного датчика скорости.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Вводный инструктаж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/>
          <a:lstStyle/>
          <a:p>
            <a:r>
              <a:rPr lang="ru-RU" dirty="0" smtClean="0"/>
              <a:t>Знакомлю их с темой, целями, планом урока, настраиваю на продуктивную </a:t>
            </a:r>
            <a:r>
              <a:rPr lang="ru-RU" dirty="0" err="1" smtClean="0"/>
              <a:t>деят-ть</a:t>
            </a:r>
            <a:r>
              <a:rPr lang="ru-RU" dirty="0" smtClean="0"/>
              <a:t>, заполняю журнал.</a:t>
            </a:r>
          </a:p>
          <a:p>
            <a:r>
              <a:rPr lang="ru-RU" dirty="0" smtClean="0"/>
              <a:t>Показываю опорную схему и предлагаю ответить на вопросы для самоконтроля.</a:t>
            </a:r>
          </a:p>
          <a:p>
            <a:r>
              <a:rPr lang="ru-RU" dirty="0" smtClean="0"/>
              <a:t>Зачитываю кодовые слова и вопросы для самоконтроля.</a:t>
            </a:r>
          </a:p>
          <a:p>
            <a:r>
              <a:rPr lang="ru-RU" dirty="0" smtClean="0"/>
              <a:t>Объясняю новую тему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Текущий инструктаж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Зачитываю инструктаж по ТБ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Предлагаю расписаться в журнале наряда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Наблюдаю за работой учащихся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Заключительный инструктаж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Отчет о проделанной работе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Подведение  итогов и оценивание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Выставляю  оценки в журнал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достижения поставленных целей можно применять различные способы. Так, четкий и уверенный показ приемов работы – вызывает и закрепляет у учащихся интерес к профессии;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поощрение за бережное, экономное отношение к материально-техническим средствам и наказание за халатное отношение – способствуют экономическому воспитанию;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систематическая организация выставок работ учащихся закрепляет интерес к труду, к выбранной профессии;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повышение оценки за красоту изделия, тщательную внешнюю отделку – способствует эстетическому воспитанию;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00034" y="785813"/>
            <a:ext cx="7729566" cy="55387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правильно раскрытая учащимся цель урока обеспечивает сознательное усвоение знаний, умений и навыков;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важным для достижения поставленных воспитательных целей является личный пример мастера, а также четкое планирование воспитательной работы.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умелая организация соревнования бригад или отдельных учащихся – развивает их активность, творческое мышление.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На сегодняшний день чтобы выпустить востребованных конкурентно-способных рабочих кадров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надо: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Улучшить базу электромонтажной мастерской и учебный шахтный полигон с электромеханическими оборудованиями, чтобы производственное обучение и лабораторно-практические занятия проводились  на должном уровне.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2 5"/>
          <p:cNvSpPr/>
          <p:nvPr/>
        </p:nvSpPr>
        <p:spPr>
          <a:xfrm rot="11772446" flipH="1" flipV="1">
            <a:off x="6022975" y="1016000"/>
            <a:ext cx="2844800" cy="1223963"/>
          </a:xfrm>
          <a:prstGeom prst="irregularSeal2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ysClr val="windowText" lastClr="000000"/>
                </a:solidFill>
              </a:rPr>
              <a:t>целеустремленность</a:t>
            </a:r>
          </a:p>
        </p:txBody>
      </p:sp>
      <p:sp>
        <p:nvSpPr>
          <p:cNvPr id="7" name="Пятно 1 6"/>
          <p:cNvSpPr/>
          <p:nvPr/>
        </p:nvSpPr>
        <p:spPr>
          <a:xfrm rot="10800000" flipV="1">
            <a:off x="1143000" y="5143500"/>
            <a:ext cx="3857625" cy="1500188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</a:rPr>
              <a:t>эксперимент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5857875" y="2357438"/>
            <a:ext cx="2857500" cy="157162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</a:rPr>
              <a:t>увлеченность</a:t>
            </a:r>
          </a:p>
        </p:txBody>
      </p:sp>
      <p:sp>
        <p:nvSpPr>
          <p:cNvPr id="9" name="Пятно 2 8"/>
          <p:cNvSpPr/>
          <p:nvPr/>
        </p:nvSpPr>
        <p:spPr>
          <a:xfrm>
            <a:off x="1643063" y="3714750"/>
            <a:ext cx="3857625" cy="1428750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</a:rPr>
              <a:t>улыбка</a:t>
            </a:r>
          </a:p>
        </p:txBody>
      </p:sp>
      <p:sp>
        <p:nvSpPr>
          <p:cNvPr id="10" name="12-конечная звезда 9"/>
          <p:cNvSpPr/>
          <p:nvPr/>
        </p:nvSpPr>
        <p:spPr>
          <a:xfrm>
            <a:off x="3714750" y="1928813"/>
            <a:ext cx="2214563" cy="1357312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</a:rPr>
              <a:t>поиск</a:t>
            </a:r>
          </a:p>
        </p:txBody>
      </p:sp>
      <p:sp>
        <p:nvSpPr>
          <p:cNvPr id="11" name="24-конечная звезда 10"/>
          <p:cNvSpPr/>
          <p:nvPr/>
        </p:nvSpPr>
        <p:spPr>
          <a:xfrm>
            <a:off x="642938" y="714375"/>
            <a:ext cx="2286000" cy="1428750"/>
          </a:xfrm>
          <a:prstGeom prst="star24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</a:rPr>
              <a:t>гуманизм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5143500" y="3786188"/>
            <a:ext cx="3357563" cy="12858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</a:rPr>
              <a:t>доброта</a:t>
            </a:r>
          </a:p>
        </p:txBody>
      </p:sp>
      <p:sp>
        <p:nvSpPr>
          <p:cNvPr id="14" name="Пятно 2 13"/>
          <p:cNvSpPr/>
          <p:nvPr/>
        </p:nvSpPr>
        <p:spPr>
          <a:xfrm>
            <a:off x="571500" y="2143125"/>
            <a:ext cx="2357438" cy="235743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</a:rPr>
              <a:t>Любовь к детям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3143250" y="500063"/>
            <a:ext cx="2714625" cy="1357312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</a:rPr>
              <a:t>новаторство</a:t>
            </a:r>
          </a:p>
        </p:txBody>
      </p:sp>
      <p:sp>
        <p:nvSpPr>
          <p:cNvPr id="19" name="12-конечная звезда 18"/>
          <p:cNvSpPr/>
          <p:nvPr/>
        </p:nvSpPr>
        <p:spPr>
          <a:xfrm>
            <a:off x="5857875" y="5214938"/>
            <a:ext cx="2571750" cy="11430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ysClr val="windowText" lastClr="000000"/>
                </a:solidFill>
              </a:rPr>
              <a:t>успех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Электромонтажная мастерская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Карагулов\Мои документы\Дамира фото\IMG_41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2618" y="2352660"/>
            <a:ext cx="3927764" cy="3719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Карагулов\Мои документы\Дамира фото\IMG_43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57430"/>
            <a:ext cx="4038600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арагулов\Мои документы\Дамира фото\IMG_435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1428736"/>
            <a:ext cx="6572296" cy="4384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35732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Исследование системы «</a:t>
            </a:r>
            <a:r>
              <a:rPr lang="ru-RU" sz="3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Тиристорный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 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преобразователь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 «</a:t>
            </a:r>
            <a:r>
              <a:rPr lang="en-US" sz="3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Simoreg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»</a:t>
            </a:r>
            <a:r>
              <a:rPr lang="en-US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 - 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двигатель постоянного тока</a:t>
            </a:r>
            <a:endParaRPr lang="ru-RU" sz="3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</p:txBody>
      </p:sp>
      <p:pic>
        <p:nvPicPr>
          <p:cNvPr id="11267" name="Picture 2" descr="C:\Documents and Settings\Карагулов\Рабочий стол\Новая папка\P1010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9888" y="2071688"/>
            <a:ext cx="5864225" cy="4252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48" y="785795"/>
            <a:ext cx="8143932" cy="5538806"/>
          </a:xfrm>
        </p:spPr>
        <p:txBody>
          <a:bodyPr/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Основная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производственного обучения - формирование, закрепление и совершенствование профессиональных умений и навыков учащихся по осваиваемой профессии (группе профессий). Основным содержанием производственного обучения является обучение учащихся трудовым приемам, операциям и способам выполнения трудовых процессов, характерных для соответствующей профессии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же решить эту задачу в современных условиях?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Эти задачи, в первую очередь решает мастер </a:t>
            </a:r>
            <a:r>
              <a:rPr lang="ru-RU" dirty="0" err="1" smtClean="0"/>
              <a:t>п</a:t>
            </a:r>
            <a:r>
              <a:rPr lang="ru-RU" dirty="0" smtClean="0"/>
              <a:t>/о. Они стояли перед мастером всегда, а сегодня требования ещё более усложняются.</a:t>
            </a:r>
          </a:p>
          <a:p>
            <a:r>
              <a:rPr lang="ru-RU" dirty="0" smtClean="0"/>
              <a:t>Система подготовки, переподготовки и повышения квалификации работников на предприятии в условиях рынка, с одной стороны, должна быстро реагировать на изменение потребностей производства в рабочей силе, а с другой – предоставить работникам возможность для обучения в соответствии с их интересами.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Каким же сегодня должен быть наш выпускник?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93916"/>
          </a:xfrm>
        </p:spPr>
        <p:txBody>
          <a:bodyPr>
            <a:normAutofit fontScale="55000" lnSpcReduction="20000"/>
          </a:bodyPr>
          <a:lstStyle/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 первую очередь – это человек конкурентоспособный, готовый к полноценной деятельности и саморазвитию в профессиональной и социальной сферах.</a:t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Поэтому одно из основных требований в современном подходе к формированию специалиста - воспитание творческой личности, ориентированной на продуктивную деятельность.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Для достижения этой цели должны приложить все без исключения работники ПЛ №4. Но первоочередная роль в этом процессе отведена мастеру производственного обучения.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 по электромонтажным работам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Карагулов\Мои документы\Новая папка11\P10102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43116"/>
            <a:ext cx="4043362" cy="3505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Карагулов\Мои документы\Новая папка11\P10102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3971924" cy="3505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8229600" cy="532447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В 2010 году в электромонтажной мастерской установили лабораторный комплекс </a:t>
            </a:r>
            <a:r>
              <a:rPr lang="ru-RU" b="1" dirty="0" smtClean="0"/>
              <a:t>«Электрические машины и электропривод»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Documents and Settings\Карагулов\Рабочий стол\Новая папка\P101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304" y="11358618"/>
            <a:ext cx="21793200" cy="16306800"/>
          </a:xfrm>
          <a:prstGeom prst="rect">
            <a:avLst/>
          </a:prstGeom>
          <a:noFill/>
        </p:spPr>
      </p:pic>
      <p:pic>
        <p:nvPicPr>
          <p:cNvPr id="5" name="Picture 2" descr="C:\Documents and Settings\Карагулов\Рабочий стол\Новая папка\P101025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57356" y="2632777"/>
            <a:ext cx="5646981" cy="3691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38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</TotalTime>
  <Words>375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Хромтауский горно-технический высший колледж</vt:lpstr>
      <vt:lpstr>Электромонтажная мастерская</vt:lpstr>
      <vt:lpstr>Слайд 3</vt:lpstr>
      <vt:lpstr>Исследование системы «Тиристорный преобразователь «Simoreg» - двигатель постоянного тока</vt:lpstr>
      <vt:lpstr>Слайд 5</vt:lpstr>
      <vt:lpstr>Как же решить эту задачу в современных условиях?</vt:lpstr>
      <vt:lpstr>Каким же сегодня должен быть наш выпускник?</vt:lpstr>
      <vt:lpstr>Оборудование по электромонтажным работам</vt:lpstr>
      <vt:lpstr>Слайд 9</vt:lpstr>
      <vt:lpstr>Слайд 10</vt:lpstr>
      <vt:lpstr>Вводный инструктаж</vt:lpstr>
      <vt:lpstr>Текущий инструктаж</vt:lpstr>
      <vt:lpstr>Заключительный инструктаж</vt:lpstr>
      <vt:lpstr>Вывод</vt:lpstr>
      <vt:lpstr>Слайд 15</vt:lpstr>
      <vt:lpstr>Предложения 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Карагулов</dc:creator>
  <cp:lastModifiedBy>ХГТК</cp:lastModifiedBy>
  <cp:revision>60</cp:revision>
  <dcterms:created xsi:type="dcterms:W3CDTF">2011-11-25T20:31:12Z</dcterms:created>
  <dcterms:modified xsi:type="dcterms:W3CDTF">2020-05-12T02:09:34Z</dcterms:modified>
</cp:coreProperties>
</file>