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1" r:id="rId5"/>
    <p:sldId id="260" r:id="rId6"/>
    <p:sldId id="264" r:id="rId7"/>
    <p:sldId id="263" r:id="rId8"/>
    <p:sldId id="265" r:id="rId9"/>
    <p:sldId id="267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адаптировались к новым условиям дистанционного обучения?</a:t>
            </a:r>
          </a:p>
        </c:rich>
      </c:tx>
      <c:layout/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 Вы адаптировались к новым условиям дистанционного обучения?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3.2921580277329332E-2"/>
                  <c:y val="-1.1594121749842074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Отлично</c:v>
                </c:pt>
                <c:pt idx="1">
                  <c:v>хорошо</c:v>
                </c:pt>
                <c:pt idx="2">
                  <c:v>удоволетворительно</c:v>
                </c:pt>
                <c:pt idx="3">
                  <c:v>плохо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</c:v>
                </c:pt>
                <c:pt idx="1">
                  <c:v>36</c:v>
                </c:pt>
                <c:pt idx="2">
                  <c:v>8</c:v>
                </c:pt>
                <c:pt idx="3">
                  <c:v>0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61691394764060159"/>
          <c:y val="0.38321585029037036"/>
          <c:w val="0.3692332048789278"/>
          <c:h val="0.46581772945101679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</c:chart>
  <c:spPr>
    <a:ln w="3175"/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002060"/>
                </a:solidFill>
              </a:defRPr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Удобно ли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вам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преподавать в дистанционном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режиме?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7.8626964990621245E-2"/>
          <c:y val="0.20933436586183382"/>
          <c:w val="0.45858909123995634"/>
          <c:h val="0.6058449589107595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Удобно ли Вам преподавать в дистанционном режиме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7.2221716733391214E-2"/>
                  <c:y val="-2.935771333464325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19%</a:t>
                    </a:r>
                    <a:endParaRPr lang="en-US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Да, удобно</c:v>
                </c:pt>
                <c:pt idx="1">
                  <c:v>да, но сложно</c:v>
                </c:pt>
                <c:pt idx="2">
                  <c:v>нет, очень трудно</c:v>
                </c:pt>
                <c:pt idx="3">
                  <c:v>нет, слишком легко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48</c:v>
                </c:pt>
                <c:pt idx="1">
                  <c:v>33</c:v>
                </c:pt>
                <c:pt idx="2">
                  <c:v>0</c:v>
                </c:pt>
                <c:pt idx="3">
                  <c:v>19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400816103794406"/>
          <c:y val="0.25980398686215822"/>
          <c:w val="0.41599183896205555"/>
          <c:h val="0.71203861877281749"/>
        </c:manualLayout>
      </c:layout>
      <c:txPr>
        <a:bodyPr/>
        <a:lstStyle/>
        <a:p>
          <a:pPr>
            <a:defRPr b="1">
              <a:solidFill>
                <a:srgbClr val="002060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002060"/>
                </a:solidFill>
              </a:defRPr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Уровень мотивации студентов к обучению в рамках дистанционной </a:t>
            </a:r>
            <a:r>
              <a:rPr lang="ru-RU" dirty="0">
                <a:solidFill>
                  <a:srgbClr val="002060"/>
                </a:solidFill>
              </a:rPr>
              <a:t>формы:</a:t>
            </a:r>
          </a:p>
        </c:rich>
      </c:tx>
      <c:layout>
        <c:manualLayout>
          <c:xMode val="edge"/>
          <c:yMode val="edge"/>
          <c:x val="0.12730537216146293"/>
          <c:y val="0"/>
        </c:manualLayout>
      </c:layout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мотивации студентов к обучению в рамках дистанционной формы: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r>
                      <a:rPr lang="ru-RU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Увеличился </c:v>
                </c:pt>
                <c:pt idx="1">
                  <c:v>не изменился</c:v>
                </c:pt>
                <c:pt idx="2">
                  <c:v>Уменшилься</c:v>
                </c:pt>
                <c:pt idx="3">
                  <c:v>Затруднясь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</c:v>
                </c:pt>
                <c:pt idx="1">
                  <c:v>58</c:v>
                </c:pt>
                <c:pt idx="2">
                  <c:v>8</c:v>
                </c:pt>
                <c:pt idx="3">
                  <c:v>12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  <c:txPr>
        <a:bodyPr/>
        <a:lstStyle/>
        <a:p>
          <a:pPr>
            <a:defRPr>
              <a:solidFill>
                <a:srgbClr val="002060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Удовлетворены ли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процессом преподавания в дистанционном режиме?</a:t>
            </a:r>
          </a:p>
        </c:rich>
      </c:tx>
      <c:layout/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Удовлетворены ли Вы процессом преподавания в дистанционном режиме?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Да</c:v>
                </c:pt>
                <c:pt idx="1">
                  <c:v>скорее да чем нет</c:v>
                </c:pt>
                <c:pt idx="2">
                  <c:v>скорее нет чем да</c:v>
                </c:pt>
                <c:pt idx="3">
                  <c:v>нет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55</c:v>
                </c:pt>
                <c:pt idx="1">
                  <c:v>35</c:v>
                </c:pt>
                <c:pt idx="2">
                  <c:v>12</c:v>
                </c:pt>
                <c:pt idx="3">
                  <c:v>8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  <c:txPr>
        <a:bodyPr/>
        <a:lstStyle/>
        <a:p>
          <a:pPr>
            <a:defRPr>
              <a:solidFill>
                <a:srgbClr val="002060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002060"/>
                </a:solidFill>
              </a:defRPr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Какие дистанционные инструменты применяете в процессе работы?</a:t>
            </a:r>
          </a:p>
        </c:rich>
      </c:tx>
      <c:layout/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Какие дистанционные инструменты применяете в процессе работы?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Электронно-информационная образовательная среда </c:v>
                </c:pt>
                <c:pt idx="1">
                  <c:v> Edupage.kz</c:v>
                </c:pt>
                <c:pt idx="2">
                  <c:v>Zoom сессии со студентами</c:v>
                </c:pt>
                <c:pt idx="3">
                  <c:v>Online лекции (YouTube)</c:v>
                </c:pt>
                <c:pt idx="4">
                  <c:v>Всё вышеперечисленное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</c:v>
                </c:pt>
                <c:pt idx="1">
                  <c:v>46</c:v>
                </c:pt>
                <c:pt idx="2">
                  <c:v>16</c:v>
                </c:pt>
                <c:pt idx="3">
                  <c:v>8</c:v>
                </c:pt>
                <c:pt idx="4">
                  <c:v>22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965832843398004"/>
          <c:y val="0.15832057536826188"/>
          <c:w val="0.39145284489114124"/>
          <c:h val="0.83350984512149662"/>
        </c:manualLayout>
      </c:layout>
      <c:txPr>
        <a:bodyPr/>
        <a:lstStyle/>
        <a:p>
          <a:pPr>
            <a:defRPr>
              <a:solidFill>
                <a:srgbClr val="002060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002060"/>
                </a:solidFill>
              </a:defRPr>
            </a:pPr>
            <a:r>
              <a:rPr lang="ru-RU" dirty="0">
                <a:solidFill>
                  <a:srgbClr val="002060"/>
                </a:solidFill>
              </a:rPr>
              <a:t>До введения ограничительных мероприятий </a:t>
            </a:r>
            <a:r>
              <a:rPr lang="ru-RU" dirty="0" smtClean="0">
                <a:solidFill>
                  <a:srgbClr val="002060"/>
                </a:solidFill>
              </a:rPr>
              <a:t>вы </a:t>
            </a:r>
            <a:r>
              <a:rPr lang="ru-RU" dirty="0">
                <a:solidFill>
                  <a:srgbClr val="002060"/>
                </a:solidFill>
              </a:rPr>
              <a:t>пользовались какими-либо образовательными онлайн-ресурсами на своих занятиях или для выполнения студентами домашних заданий/закрепления знаний по теме?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4308452460745769"/>
          <c:y val="0.29247981933051515"/>
          <c:w val="0.44591608025387725"/>
          <c:h val="0.7075201806694850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 введения ограничительных мероприятий Вы пользовались какими-либо образовательными онлайн-ресурсами на своих занятиях или для выполнения студентами домашних заданий/закрепления знаний по теме?</c:v>
                </c:pt>
              </c:strCache>
            </c:strRef>
          </c:tx>
          <c:explosion val="16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12%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9%</a:t>
                    </a:r>
                    <a:endParaRPr lang="en-US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  <c:pt idx="3">
                  <c:v>почти всегда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75</c:v>
                </c:pt>
                <c:pt idx="1">
                  <c:v>12</c:v>
                </c:pt>
                <c:pt idx="2">
                  <c:v>4</c:v>
                </c:pt>
                <c:pt idx="3">
                  <c:v>9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  <c:txPr>
        <a:bodyPr/>
        <a:lstStyle/>
        <a:p>
          <a:pPr>
            <a:defRPr>
              <a:solidFill>
                <a:srgbClr val="002060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solidFill>
                  <a:srgbClr val="002060"/>
                </a:solidFill>
              </a:defRPr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Удобно ли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вам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было пользоваться Электронной информационно-образовательной средой Edupage.kz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4.2507363387007266E-2"/>
          <c:y val="0.22360261603363088"/>
          <c:w val="0.5106158636632615"/>
          <c:h val="0.7763973839663689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Удобно ли Вам было пользоваться Электронной информационно-образовательной средой Edupage.kz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44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33%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6%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16</a:t>
                    </a:r>
                    <a:r>
                      <a:rPr lang="ru-RU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да, достаточно быстро освоил(-ла)</c:v>
                </c:pt>
                <c:pt idx="1">
                  <c:v>разобрался (-лась) самостоятельно не сразу</c:v>
                </c:pt>
                <c:pt idx="2">
                  <c:v>трудно было понять куда нажимать и что от меня требуется
</c:v>
                </c:pt>
                <c:pt idx="3">
                  <c:v>мне все понравилось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</c:v>
                </c:pt>
                <c:pt idx="1">
                  <c:v>33</c:v>
                </c:pt>
                <c:pt idx="2">
                  <c:v>1.4</c:v>
                </c:pt>
                <c:pt idx="3">
                  <c:v>16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955276023223036"/>
          <c:y val="0.16947839201014941"/>
          <c:w val="0.40133049446020136"/>
          <c:h val="0.80543986614819485"/>
        </c:manualLayout>
      </c:layout>
      <c:txPr>
        <a:bodyPr/>
        <a:lstStyle/>
        <a:p>
          <a:pPr>
            <a:defRPr>
              <a:solidFill>
                <a:srgbClr val="002060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5.infourok.ru/uploads/ex/0d34/0003ddc3-421f5cce/img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357166"/>
            <a:ext cx="81439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ГККП “ХРОМТАУСКИЙ ГОРНО-ТЕХНИЧЕСКИЙ ВЫСШИЙ КОЛЛЕДЖ”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357298"/>
            <a:ext cx="7358114" cy="4647426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</a:p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онлайн анкетирования удоволетвор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ённости преподавателей Хромтауского горно-технического высшего колледжа   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дистанционным обучением, достоинствами  дистанционной образовательной технологии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Педагог-психолог  А.А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Абдуалиева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avatars.mds.yandex.net/get-pdb/1519478/dec8c4c8-e4f5-478b-96c5-f3f9be69d80d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44" y="214291"/>
            <a:ext cx="8786874" cy="830997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Дистанционное обучение глазами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преподавателей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достоинства дистанционного обучения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1000108"/>
            <a:ext cx="8643998" cy="473975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Анализ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анкетирования  показал что 40% хорошо освоили программу, интернет ресурсы, а 60%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преподавателей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отметили высокий уровень владения поисковыми сервисами интернета, 71 %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преподавателей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колледжа  отлично адаптировались к новым условиям дистанционного обучения.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Анализ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анкетирования преподователей показал, что дистанционное обучение имеет свои плюсы и  минусы, положительным результатом является то что большинство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педагогов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отлично освоили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технологию дистанционного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обучения, они отмечают, что данное обучение имеет индивидуальный гибкий график обучения, и подход каждому студенту, 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60% преподователей хотят вернуться к прежним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занятиям,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 как скучают по студентам.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avatars.mds.yandex.net/get-pdb/1519478/dec8c4c8-e4f5-478b-96c5-f3f9be69d80d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142852"/>
            <a:ext cx="9001156" cy="1107996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зучить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отношение преподавателей к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дистанционной образовательной технологии, 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выделить положительные и отрицательные стороны при использовании 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разных форм  и методов  дистанционной образовательной   технологии обучения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928670"/>
            <a:ext cx="88583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202124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Анкета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Удовлетворенность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преподавателей Хромтауского горно технического высшего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колледжа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дистанционной образовательной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технологией,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достоинства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дистанционного обучения</a:t>
            </a:r>
            <a:endParaRPr lang="ru-RU" sz="1600" b="1" dirty="0" smtClean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анкетирования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адаптировались к новым условиям дистанционного обучения?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тлично б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хорошо в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удоволетворительно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г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плохо </a:t>
            </a:r>
          </a:p>
          <a:p>
            <a:pPr marL="342900" indent="-342900">
              <a:buAutoNum type="arabicPeriod" startAt="2"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2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Удобно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 Вам преподавать в дистанционном режиме?</a:t>
            </a:r>
          </a:p>
          <a:p>
            <a:pPr marL="342900" indent="-34290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да,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удобно  б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да, но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сложно   в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нет, очень трудно 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г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нет, слишком легко</a:t>
            </a:r>
          </a:p>
          <a:p>
            <a:pPr marL="342900" indent="-342900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Уровень мотивации студентов к обучению в рамках дистанционной формы:</a:t>
            </a:r>
          </a:p>
          <a:p>
            <a:pPr marL="342900" indent="-34290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величился   б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не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изменился  в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уменьшился   г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затрудняюсь ответить</a:t>
            </a:r>
          </a:p>
          <a:p>
            <a:pPr marL="342900" indent="-342900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Удовлетворены ли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процессом преподавания в дистанционном режиме?</a:t>
            </a:r>
          </a:p>
          <a:p>
            <a:pPr marL="342900" indent="-34290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  б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скорее да, чем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нет   в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скорее нет, чем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  г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нет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1600" dirty="0" smtClean="0">
              <a:solidFill>
                <a:srgbClr val="002060"/>
              </a:solidFill>
            </a:endParaRPr>
          </a:p>
          <a:p>
            <a:pPr marL="342900" indent="-342900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1600" dirty="0" smtClean="0">
              <a:solidFill>
                <a:srgbClr val="002060"/>
              </a:solidFill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avatars.mds.yandex.net/get-pdb/1519478/dec8c4c8-e4f5-478b-96c5-f3f9be69d80d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8596" y="357166"/>
            <a:ext cx="8072494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Какие дистанционные инструменты применяете в процессе работы?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Электронно-информационная  образовательная среда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Edupage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в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Online (You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Tube)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г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Презентации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в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Zoom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 введения ограничительных мероприятий вы пользовались какими-либо образовательными онлайн-ресурсами на своих занятиях или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выполнения студентами домашних заданий/закрепления знаний по теме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   б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нет  </a:t>
            </a:r>
          </a:p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Удобно ли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вам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было пользоваться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электронной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информационно-образовательной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средой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Edupage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да, достаточно быстро освоил (-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ла)   б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разобрался (-лась) самостоятельно не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сразу    в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трудно было понять и куда нажимать и что от меня требуется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г) мне всё понравилось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В какие образовательные порталы и источники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отправляете задания по дисциплинам?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(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YouTube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 Электронная почта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 с помощью мессенджеров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Viber,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WhatsApp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социальных сетях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ru-RU" dirty="0" smtClean="0"/>
          </a:p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avatars.mds.yandex.net/get-pdb/1519478/dec8c4c8-e4f5-478b-96c5-f3f9be69d80d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214290"/>
            <a:ext cx="8143932" cy="36933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АНКЕТИРОВАНИЯ ДИСТАНЦИОННОГО ОБУЧЕНИЯ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751344"/>
            <a:ext cx="8429684" cy="578619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С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марта Хромтауский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горно-технический высший колледж перешел на дистанционное обучение по всем образовательным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программам 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в полном объёме.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Преподаватели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колледжа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проводят уроки теоретического обучения, лабораторно-практические занятия, производственное  обучение и производственную  практику по дистанционной образовательной технологии  на платформе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Edupage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использованием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видеопрезентаций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видеуроков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на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YouTube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канале;  видеоконференций   через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OO</a:t>
            </a:r>
            <a:r>
              <a:rPr lang="en-US" sz="2800" dirty="0" err="1" smtClean="0">
                <a:solidFill>
                  <a:srgbClr val="002060"/>
                </a:solidFill>
                <a:cs typeface="Times New Roman" pitchFamily="18" charset="0"/>
              </a:rPr>
              <a:t>m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приложения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Webinar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Skupe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программы,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снижая требований к объему изучаемого материала и контролю знаний.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целях оценки качества дистанционного обучения 24-30  апреля был проведен опрос удовлетворенности ДОТ среди преподавателей, какие минусы и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плюсы, 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быстро ли освоили программу  дистанционного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обучения, 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всего в опросе приняли участие 39 преподавателей, 16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мастеров  производственного обучения.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avatars.mds.yandex.net/get-pdb/1519478/dec8c4c8-e4f5-478b-96c5-f3f9be69d80d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Диаграмма 5"/>
          <p:cNvGraphicFramePr/>
          <p:nvPr/>
        </p:nvGraphicFramePr>
        <p:xfrm>
          <a:off x="214282" y="1000108"/>
          <a:ext cx="471490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429124" y="3000372"/>
          <a:ext cx="4500594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357166"/>
            <a:ext cx="8286808" cy="36933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АНКЕТИРОВАНИЯ  ПРЕПОДАВАТЕЛЕЙ 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avatars.mds.yandex.net/get-pdb/1519478/dec8c4c8-e4f5-478b-96c5-f3f9be69d80d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Диаграмма 2"/>
          <p:cNvGraphicFramePr/>
          <p:nvPr/>
        </p:nvGraphicFramePr>
        <p:xfrm>
          <a:off x="428596" y="357166"/>
          <a:ext cx="7286676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285720" y="3000372"/>
          <a:ext cx="8643998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avatars.mds.yandex.net/get-pdb/1519478/dec8c4c8-e4f5-478b-96c5-f3f9be69d80d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Диаграмма 2"/>
          <p:cNvGraphicFramePr/>
          <p:nvPr/>
        </p:nvGraphicFramePr>
        <p:xfrm>
          <a:off x="214282" y="357166"/>
          <a:ext cx="8572560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avatars.mds.yandex.net/get-pdb/1519478/dec8c4c8-e4f5-478b-96c5-f3f9be69d80d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Диаграмма 2"/>
          <p:cNvGraphicFramePr/>
          <p:nvPr/>
        </p:nvGraphicFramePr>
        <p:xfrm>
          <a:off x="428596" y="642918"/>
          <a:ext cx="8501122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avatars.mds.yandex.net/get-pdb/1519478/dec8c4c8-e4f5-478b-96c5-f3f9be69d80d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Диаграмма 2"/>
          <p:cNvGraphicFramePr/>
          <p:nvPr/>
        </p:nvGraphicFramePr>
        <p:xfrm>
          <a:off x="428596" y="642918"/>
          <a:ext cx="835824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2605</TotalTime>
  <Words>380</Words>
  <PresentationFormat>Экран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Work</dc:creator>
  <cp:lastModifiedBy>Work</cp:lastModifiedBy>
  <cp:revision>10</cp:revision>
  <dcterms:created xsi:type="dcterms:W3CDTF">2020-05-04T10:16:35Z</dcterms:created>
  <dcterms:modified xsi:type="dcterms:W3CDTF">2020-05-06T06:35:49Z</dcterms:modified>
</cp:coreProperties>
</file>