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281" r:id="rId3"/>
    <p:sldId id="282" r:id="rId4"/>
    <p:sldId id="283" r:id="rId5"/>
    <p:sldId id="300" r:id="rId6"/>
    <p:sldId id="285" r:id="rId7"/>
    <p:sldId id="301" r:id="rId8"/>
    <p:sldId id="287" r:id="rId9"/>
    <p:sldId id="288" r:id="rId10"/>
    <p:sldId id="289" r:id="rId11"/>
    <p:sldId id="290" r:id="rId12"/>
    <p:sldId id="293" r:id="rId13"/>
    <p:sldId id="294" r:id="rId14"/>
    <p:sldId id="295" r:id="rId15"/>
    <p:sldId id="296" r:id="rId16"/>
    <p:sldId id="297" r:id="rId17"/>
    <p:sldId id="298" r:id="rId18"/>
    <p:sldId id="299" r:id="rId1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82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7A2A70-5F6B-4EE2-8DC7-043BF0A8ED10}" type="datetimeFigureOut">
              <a:rPr lang="ru-RU" smtClean="0"/>
              <a:pPr/>
              <a:t>27.01.2022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6548C7-79C7-4ED6-837B-30431A3EA143}" type="slidenum">
              <a:rPr lang="ru-RU" smtClean="0"/>
              <a:pPr/>
              <a:t>‹#›</a:t>
            </a:fld>
            <a:endParaRPr lang="ru-RU"/>
          </a:p>
        </p:txBody>
      </p:sp>
    </p:spTree>
    <p:extLst>
      <p:ext uri="{BB962C8B-B14F-4D97-AF65-F5344CB8AC3E}">
        <p14:creationId xmlns:p14="http://schemas.microsoft.com/office/powerpoint/2010/main" xmlns="" val="3386871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33C2675-73D7-4B59-B4E4-A166BA766C20}" type="slidenum">
              <a:rPr lang="ru-RU" smtClean="0"/>
              <a:pPr/>
              <a:t>9</a:t>
            </a:fld>
            <a:endParaRPr lang="ru-RU"/>
          </a:p>
        </p:txBody>
      </p:sp>
    </p:spTree>
    <p:extLst>
      <p:ext uri="{BB962C8B-B14F-4D97-AF65-F5344CB8AC3E}">
        <p14:creationId xmlns:p14="http://schemas.microsoft.com/office/powerpoint/2010/main" xmlns="" val="1014991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33C2675-73D7-4B59-B4E4-A166BA766C20}" type="slidenum">
              <a:rPr lang="ru-RU" smtClean="0"/>
              <a:pPr/>
              <a:t>10</a:t>
            </a:fld>
            <a:endParaRPr lang="ru-RU"/>
          </a:p>
        </p:txBody>
      </p:sp>
    </p:spTree>
    <p:extLst>
      <p:ext uri="{BB962C8B-B14F-4D97-AF65-F5344CB8AC3E}">
        <p14:creationId xmlns:p14="http://schemas.microsoft.com/office/powerpoint/2010/main" xmlns="" val="3977940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33C2675-73D7-4B59-B4E4-A166BA766C20}" type="slidenum">
              <a:rPr lang="ru-RU" smtClean="0"/>
              <a:pPr/>
              <a:t>11</a:t>
            </a:fld>
            <a:endParaRPr lang="ru-RU"/>
          </a:p>
        </p:txBody>
      </p:sp>
    </p:spTree>
    <p:extLst>
      <p:ext uri="{BB962C8B-B14F-4D97-AF65-F5344CB8AC3E}">
        <p14:creationId xmlns:p14="http://schemas.microsoft.com/office/powerpoint/2010/main" xmlns="" val="4985308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33C2675-73D7-4B59-B4E4-A166BA766C20}" type="slidenum">
              <a:rPr lang="ru-RU" smtClean="0"/>
              <a:pPr/>
              <a:t>13</a:t>
            </a:fld>
            <a:endParaRPr lang="ru-RU"/>
          </a:p>
        </p:txBody>
      </p:sp>
    </p:spTree>
    <p:extLst>
      <p:ext uri="{BB962C8B-B14F-4D97-AF65-F5344CB8AC3E}">
        <p14:creationId xmlns:p14="http://schemas.microsoft.com/office/powerpoint/2010/main" xmlns="" val="1840994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A816451-3875-4A5C-936A-42228218B760}" type="datetimeFigureOut">
              <a:rPr lang="ru-RU" smtClean="0"/>
              <a:pPr/>
              <a:t>27.01.2022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14F0902-3B3D-4A6A-B88B-21B167512D97}" type="slidenum">
              <a:rPr lang="ru-RU" smtClean="0"/>
              <a:pPr/>
              <a:t>‹#›</a:t>
            </a:fld>
            <a:endParaRPr lang="ru-RU"/>
          </a:p>
        </p:txBody>
      </p:sp>
    </p:spTree>
    <p:extLst>
      <p:ext uri="{BB962C8B-B14F-4D97-AF65-F5344CB8AC3E}">
        <p14:creationId xmlns:p14="http://schemas.microsoft.com/office/powerpoint/2010/main" xmlns="" val="36887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A816451-3875-4A5C-936A-42228218B760}" type="datetimeFigureOut">
              <a:rPr lang="ru-RU" smtClean="0"/>
              <a:pPr/>
              <a:t>27.01.2022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14F0902-3B3D-4A6A-B88B-21B167512D97}" type="slidenum">
              <a:rPr lang="ru-RU" smtClean="0"/>
              <a:pPr/>
              <a:t>‹#›</a:t>
            </a:fld>
            <a:endParaRPr lang="ru-RU"/>
          </a:p>
        </p:txBody>
      </p:sp>
    </p:spTree>
    <p:extLst>
      <p:ext uri="{BB962C8B-B14F-4D97-AF65-F5344CB8AC3E}">
        <p14:creationId xmlns:p14="http://schemas.microsoft.com/office/powerpoint/2010/main" xmlns="" val="415274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A816451-3875-4A5C-936A-42228218B760}" type="datetimeFigureOut">
              <a:rPr lang="ru-RU" smtClean="0"/>
              <a:pPr/>
              <a:t>27.01.2022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14F0902-3B3D-4A6A-B88B-21B167512D97}" type="slidenum">
              <a:rPr lang="ru-RU" smtClean="0"/>
              <a:pPr/>
              <a:t>‹#›</a:t>
            </a:fld>
            <a:endParaRPr lang="ru-RU"/>
          </a:p>
        </p:txBody>
      </p:sp>
    </p:spTree>
    <p:extLst>
      <p:ext uri="{BB962C8B-B14F-4D97-AF65-F5344CB8AC3E}">
        <p14:creationId xmlns:p14="http://schemas.microsoft.com/office/powerpoint/2010/main" xmlns="" val="1230609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A816451-3875-4A5C-936A-42228218B760}" type="datetimeFigureOut">
              <a:rPr lang="ru-RU" smtClean="0"/>
              <a:pPr/>
              <a:t>27.01.2022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14F0902-3B3D-4A6A-B88B-21B167512D97}" type="slidenum">
              <a:rPr lang="ru-RU" smtClean="0"/>
              <a:pPr/>
              <a:t>‹#›</a:t>
            </a:fld>
            <a:endParaRPr lang="ru-RU"/>
          </a:p>
        </p:txBody>
      </p:sp>
    </p:spTree>
    <p:extLst>
      <p:ext uri="{BB962C8B-B14F-4D97-AF65-F5344CB8AC3E}">
        <p14:creationId xmlns:p14="http://schemas.microsoft.com/office/powerpoint/2010/main" xmlns="" val="3630464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A816451-3875-4A5C-936A-42228218B760}" type="datetimeFigureOut">
              <a:rPr lang="ru-RU" smtClean="0"/>
              <a:pPr/>
              <a:t>27.01.2022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14F0902-3B3D-4A6A-B88B-21B167512D97}" type="slidenum">
              <a:rPr lang="ru-RU" smtClean="0"/>
              <a:pPr/>
              <a:t>‹#›</a:t>
            </a:fld>
            <a:endParaRPr lang="ru-RU"/>
          </a:p>
        </p:txBody>
      </p:sp>
    </p:spTree>
    <p:extLst>
      <p:ext uri="{BB962C8B-B14F-4D97-AF65-F5344CB8AC3E}">
        <p14:creationId xmlns:p14="http://schemas.microsoft.com/office/powerpoint/2010/main" xmlns="" val="24608309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A816451-3875-4A5C-936A-42228218B760}" type="datetimeFigureOut">
              <a:rPr lang="ru-RU" smtClean="0"/>
              <a:pPr/>
              <a:t>27.01.2022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14F0902-3B3D-4A6A-B88B-21B167512D97}" type="slidenum">
              <a:rPr lang="ru-RU" smtClean="0"/>
              <a:pPr/>
              <a:t>‹#›</a:t>
            </a:fld>
            <a:endParaRPr lang="ru-RU"/>
          </a:p>
        </p:txBody>
      </p:sp>
    </p:spTree>
    <p:extLst>
      <p:ext uri="{BB962C8B-B14F-4D97-AF65-F5344CB8AC3E}">
        <p14:creationId xmlns:p14="http://schemas.microsoft.com/office/powerpoint/2010/main" xmlns="" val="812118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A816451-3875-4A5C-936A-42228218B760}" type="datetimeFigureOut">
              <a:rPr lang="ru-RU" smtClean="0"/>
              <a:pPr/>
              <a:t>27.01.2022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14F0902-3B3D-4A6A-B88B-21B167512D97}" type="slidenum">
              <a:rPr lang="ru-RU" smtClean="0"/>
              <a:pPr/>
              <a:t>‹#›</a:t>
            </a:fld>
            <a:endParaRPr lang="ru-RU"/>
          </a:p>
        </p:txBody>
      </p:sp>
    </p:spTree>
    <p:extLst>
      <p:ext uri="{BB962C8B-B14F-4D97-AF65-F5344CB8AC3E}">
        <p14:creationId xmlns:p14="http://schemas.microsoft.com/office/powerpoint/2010/main" xmlns="" val="1813491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A816451-3875-4A5C-936A-42228218B760}" type="datetimeFigureOut">
              <a:rPr lang="ru-RU" smtClean="0"/>
              <a:pPr/>
              <a:t>27.01.2022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14F0902-3B3D-4A6A-B88B-21B167512D97}" type="slidenum">
              <a:rPr lang="ru-RU" smtClean="0"/>
              <a:pPr/>
              <a:t>‹#›</a:t>
            </a:fld>
            <a:endParaRPr lang="ru-RU"/>
          </a:p>
        </p:txBody>
      </p:sp>
    </p:spTree>
    <p:extLst>
      <p:ext uri="{BB962C8B-B14F-4D97-AF65-F5344CB8AC3E}">
        <p14:creationId xmlns:p14="http://schemas.microsoft.com/office/powerpoint/2010/main" xmlns="" val="515704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A816451-3875-4A5C-936A-42228218B760}" type="datetimeFigureOut">
              <a:rPr lang="ru-RU" smtClean="0"/>
              <a:pPr/>
              <a:t>27.01.2022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14F0902-3B3D-4A6A-B88B-21B167512D97}" type="slidenum">
              <a:rPr lang="ru-RU" smtClean="0"/>
              <a:pPr/>
              <a:t>‹#›</a:t>
            </a:fld>
            <a:endParaRPr lang="ru-RU"/>
          </a:p>
        </p:txBody>
      </p:sp>
    </p:spTree>
    <p:extLst>
      <p:ext uri="{BB962C8B-B14F-4D97-AF65-F5344CB8AC3E}">
        <p14:creationId xmlns:p14="http://schemas.microsoft.com/office/powerpoint/2010/main" xmlns="" val="271903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A816451-3875-4A5C-936A-42228218B760}" type="datetimeFigureOut">
              <a:rPr lang="ru-RU" smtClean="0"/>
              <a:pPr/>
              <a:t>27.01.2022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14F0902-3B3D-4A6A-B88B-21B167512D97}" type="slidenum">
              <a:rPr lang="ru-RU" smtClean="0"/>
              <a:pPr/>
              <a:t>‹#›</a:t>
            </a:fld>
            <a:endParaRPr lang="ru-RU"/>
          </a:p>
        </p:txBody>
      </p:sp>
    </p:spTree>
    <p:extLst>
      <p:ext uri="{BB962C8B-B14F-4D97-AF65-F5344CB8AC3E}">
        <p14:creationId xmlns:p14="http://schemas.microsoft.com/office/powerpoint/2010/main" xmlns="" val="1994477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EA816451-3875-4A5C-936A-42228218B760}" type="datetimeFigureOut">
              <a:rPr lang="ru-RU" smtClean="0"/>
              <a:pPr/>
              <a:t>27.01.2022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14F0902-3B3D-4A6A-B88B-21B167512D97}" type="slidenum">
              <a:rPr lang="ru-RU" smtClean="0"/>
              <a:pPr/>
              <a:t>‹#›</a:t>
            </a:fld>
            <a:endParaRPr lang="ru-RU"/>
          </a:p>
        </p:txBody>
      </p:sp>
    </p:spTree>
    <p:extLst>
      <p:ext uri="{BB962C8B-B14F-4D97-AF65-F5344CB8AC3E}">
        <p14:creationId xmlns:p14="http://schemas.microsoft.com/office/powerpoint/2010/main" xmlns="" val="601393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816451-3875-4A5C-936A-42228218B760}" type="datetimeFigureOut">
              <a:rPr lang="ru-RU" smtClean="0"/>
              <a:pPr/>
              <a:t>27.01.2022</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4F0902-3B3D-4A6A-B88B-21B167512D97}" type="slidenum">
              <a:rPr lang="ru-RU" smtClean="0"/>
              <a:pPr/>
              <a:t>‹#›</a:t>
            </a:fld>
            <a:endParaRPr lang="ru-RU"/>
          </a:p>
        </p:txBody>
      </p:sp>
    </p:spTree>
    <p:extLst>
      <p:ext uri="{BB962C8B-B14F-4D97-AF65-F5344CB8AC3E}">
        <p14:creationId xmlns:p14="http://schemas.microsoft.com/office/powerpoint/2010/main" xmlns="" val="27401027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p:nvPr/>
        </p:nvSpPr>
        <p:spPr>
          <a:xfrm>
            <a:off x="3154609" y="0"/>
            <a:ext cx="9037391" cy="6858000"/>
          </a:xfrm>
          <a:prstGeom prst="rect">
            <a:avLst/>
          </a:prstGeom>
          <a:solidFill>
            <a:schemeClr val="accent5">
              <a:lumMod val="50000"/>
              <a:alpha val="97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latin typeface="Cambria" panose="02040503050406030204" pitchFamily="18" charset="0"/>
            </a:endParaRPr>
          </a:p>
        </p:txBody>
      </p:sp>
      <p:cxnSp>
        <p:nvCxnSpPr>
          <p:cNvPr id="6" name="Прямая соединительная линия 5"/>
          <p:cNvCxnSpPr/>
          <p:nvPr/>
        </p:nvCxnSpPr>
        <p:spPr>
          <a:xfrm>
            <a:off x="3106984" y="0"/>
            <a:ext cx="0" cy="685800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pic>
        <p:nvPicPr>
          <p:cNvPr id="11" name="Рисунок 10"/>
          <p:cNvPicPr>
            <a:picLocks noChangeAspect="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7822" y="2636647"/>
            <a:ext cx="2110980" cy="15847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2" name="Заголовок 1">
            <a:extLst>
              <a:ext uri="{FF2B5EF4-FFF2-40B4-BE49-F238E27FC236}">
                <a16:creationId xmlns:a16="http://schemas.microsoft.com/office/drawing/2014/main" xmlns="" id="{A59E2387-1766-4C44-9023-EA6EC95F2CBA}"/>
              </a:ext>
            </a:extLst>
          </p:cNvPr>
          <p:cNvSpPr txBox="1">
            <a:spLocks/>
          </p:cNvSpPr>
          <p:nvPr/>
        </p:nvSpPr>
        <p:spPr>
          <a:xfrm>
            <a:off x="335890" y="1000824"/>
            <a:ext cx="2374843" cy="1461054"/>
          </a:xfrm>
          <a:prstGeom prst="rect">
            <a:avLst/>
          </a:prstGeom>
        </p:spPr>
        <p:txBody>
          <a:bodyPr vert="horz" lIns="68580" tIns="34291" rIns="68580" bIns="34291" rtlCol="0" anchor="ctr">
            <a:noAutofit/>
          </a:bodyPr>
          <a:lstStyle>
            <a:lvl1pPr algn="l" defTabSz="685800" rtl="0" eaLnBrk="1" latinLnBrk="0" hangingPunct="1">
              <a:lnSpc>
                <a:spcPct val="90000"/>
              </a:lnSpc>
              <a:spcBef>
                <a:spcPct val="0"/>
              </a:spcBef>
              <a:buNone/>
              <a:defRPr sz="3300" kern="1200">
                <a:solidFill>
                  <a:schemeClr val="tx1"/>
                </a:solidFill>
                <a:latin typeface="Segoe UI" panose="020B0502040204020203" pitchFamily="34" charset="0"/>
                <a:ea typeface="+mj-ea"/>
                <a:cs typeface="+mj-cs"/>
              </a:defRPr>
            </a:lvl1pPr>
          </a:lstStyle>
          <a:p>
            <a:pPr algn="ctr">
              <a:lnSpc>
                <a:spcPct val="100000"/>
              </a:lnSpc>
            </a:pPr>
            <a:r>
              <a:rPr lang="ru-RU" sz="2000" dirty="0">
                <a:solidFill>
                  <a:schemeClr val="accent5">
                    <a:lumMod val="50000"/>
                  </a:schemeClr>
                </a:solidFill>
                <a:latin typeface="Cambria" panose="02040503050406030204" pitchFamily="18" charset="0"/>
                <a:ea typeface="Segoe UI" panose="020B0502040204020203" pitchFamily="34" charset="0"/>
                <a:cs typeface="Segoe UI" panose="020B0502040204020203" pitchFamily="34" charset="0"/>
              </a:rPr>
              <a:t>АҚТӨБЕ</a:t>
            </a:r>
          </a:p>
          <a:p>
            <a:pPr algn="ctr">
              <a:lnSpc>
                <a:spcPct val="100000"/>
              </a:lnSpc>
            </a:pPr>
            <a:r>
              <a:rPr lang="ru-RU" sz="2000" dirty="0">
                <a:solidFill>
                  <a:schemeClr val="accent5">
                    <a:lumMod val="50000"/>
                  </a:schemeClr>
                </a:solidFill>
                <a:latin typeface="Cambria" panose="02040503050406030204" pitchFamily="18" charset="0"/>
                <a:ea typeface="Segoe UI" panose="020B0502040204020203" pitchFamily="34" charset="0"/>
                <a:cs typeface="Segoe UI" panose="020B0502040204020203" pitchFamily="34" charset="0"/>
              </a:rPr>
              <a:t>ОБЛЫСЫНЫҢ </a:t>
            </a:r>
          </a:p>
          <a:p>
            <a:pPr algn="ctr">
              <a:lnSpc>
                <a:spcPct val="100000"/>
              </a:lnSpc>
            </a:pPr>
            <a:r>
              <a:rPr lang="ru-RU" sz="2000" dirty="0">
                <a:solidFill>
                  <a:schemeClr val="accent5">
                    <a:lumMod val="50000"/>
                  </a:schemeClr>
                </a:solidFill>
                <a:latin typeface="Cambria" panose="02040503050406030204" pitchFamily="18" charset="0"/>
                <a:ea typeface="Segoe UI" panose="020B0502040204020203" pitchFamily="34" charset="0"/>
                <a:cs typeface="Segoe UI" panose="020B0502040204020203" pitchFamily="34" charset="0"/>
              </a:rPr>
              <a:t>БІЛІМ</a:t>
            </a:r>
          </a:p>
          <a:p>
            <a:pPr algn="ctr">
              <a:lnSpc>
                <a:spcPct val="100000"/>
              </a:lnSpc>
            </a:pPr>
            <a:r>
              <a:rPr lang="ru-RU" sz="2000" dirty="0">
                <a:solidFill>
                  <a:schemeClr val="accent5">
                    <a:lumMod val="50000"/>
                  </a:schemeClr>
                </a:solidFill>
                <a:latin typeface="Cambria" panose="02040503050406030204" pitchFamily="18" charset="0"/>
                <a:ea typeface="Segoe UI" panose="020B0502040204020203" pitchFamily="34" charset="0"/>
                <a:cs typeface="Segoe UI" panose="020B0502040204020203" pitchFamily="34" charset="0"/>
              </a:rPr>
              <a:t>БАСҚАРМАСЫ</a:t>
            </a:r>
          </a:p>
        </p:txBody>
      </p:sp>
      <p:sp>
        <p:nvSpPr>
          <p:cNvPr id="13" name="Заголовок 1">
            <a:extLst>
              <a:ext uri="{FF2B5EF4-FFF2-40B4-BE49-F238E27FC236}">
                <a16:creationId xmlns:a16="http://schemas.microsoft.com/office/drawing/2014/main" xmlns="" id="{A59E2387-1766-4C44-9023-EA6EC95F2CBA}"/>
              </a:ext>
            </a:extLst>
          </p:cNvPr>
          <p:cNvSpPr txBox="1">
            <a:spLocks/>
          </p:cNvSpPr>
          <p:nvPr/>
        </p:nvSpPr>
        <p:spPr>
          <a:xfrm>
            <a:off x="335889" y="4396123"/>
            <a:ext cx="2374843" cy="1461054"/>
          </a:xfrm>
          <a:prstGeom prst="rect">
            <a:avLst/>
          </a:prstGeom>
        </p:spPr>
        <p:txBody>
          <a:bodyPr vert="horz" lIns="68580" tIns="34291" rIns="68580" bIns="34291" rtlCol="0" anchor="ctr">
            <a:noAutofit/>
          </a:bodyPr>
          <a:lstStyle>
            <a:lvl1pPr algn="l" defTabSz="685800" rtl="0" eaLnBrk="1" latinLnBrk="0" hangingPunct="1">
              <a:lnSpc>
                <a:spcPct val="90000"/>
              </a:lnSpc>
              <a:spcBef>
                <a:spcPct val="0"/>
              </a:spcBef>
              <a:buNone/>
              <a:defRPr sz="3300" kern="1200">
                <a:solidFill>
                  <a:schemeClr val="tx1"/>
                </a:solidFill>
                <a:latin typeface="Segoe UI" panose="020B0502040204020203" pitchFamily="34" charset="0"/>
                <a:ea typeface="+mj-ea"/>
                <a:cs typeface="+mj-cs"/>
              </a:defRPr>
            </a:lvl1pPr>
          </a:lstStyle>
          <a:p>
            <a:pPr algn="ctr">
              <a:lnSpc>
                <a:spcPct val="100000"/>
              </a:lnSpc>
            </a:pPr>
            <a:r>
              <a:rPr lang="ru-RU" sz="2000" dirty="0">
                <a:solidFill>
                  <a:schemeClr val="accent5">
                    <a:lumMod val="50000"/>
                  </a:schemeClr>
                </a:solidFill>
                <a:latin typeface="Cambria" panose="02040503050406030204" pitchFamily="18" charset="0"/>
                <a:ea typeface="Segoe UI" panose="020B0502040204020203" pitchFamily="34" charset="0"/>
                <a:cs typeface="Segoe UI" panose="020B0502040204020203" pitchFamily="34" charset="0"/>
              </a:rPr>
              <a:t>УПРАВЛЕНИЕ ОБРАЗОВАНИЯ АКТЮБИНСКОЙ ОБЛАСТИ</a:t>
            </a:r>
          </a:p>
        </p:txBody>
      </p:sp>
      <p:cxnSp>
        <p:nvCxnSpPr>
          <p:cNvPr id="15" name="Прямая соединительная линия 14"/>
          <p:cNvCxnSpPr/>
          <p:nvPr/>
        </p:nvCxnSpPr>
        <p:spPr>
          <a:xfrm>
            <a:off x="3154609" y="0"/>
            <a:ext cx="0" cy="6858000"/>
          </a:xfrm>
          <a:prstGeom prst="line">
            <a:avLst/>
          </a:prstGeom>
          <a:ln w="28575">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19" name="Заголовок 1">
            <a:extLst>
              <a:ext uri="{FF2B5EF4-FFF2-40B4-BE49-F238E27FC236}">
                <a16:creationId xmlns:a16="http://schemas.microsoft.com/office/drawing/2014/main" xmlns="" id="{A59E2387-1766-4C44-9023-EA6EC95F2CBA}"/>
              </a:ext>
            </a:extLst>
          </p:cNvPr>
          <p:cNvSpPr txBox="1">
            <a:spLocks/>
          </p:cNvSpPr>
          <p:nvPr/>
        </p:nvSpPr>
        <p:spPr>
          <a:xfrm>
            <a:off x="3437467" y="2612751"/>
            <a:ext cx="8231575" cy="1278469"/>
          </a:xfrm>
          <a:prstGeom prst="rect">
            <a:avLst/>
          </a:prstGeom>
        </p:spPr>
        <p:txBody>
          <a:bodyPr vert="horz" lIns="68580" tIns="34290" rIns="68580" bIns="34290" rtlCol="0" anchor="ctr">
            <a:noAutofit/>
          </a:bodyPr>
          <a:lstStyle>
            <a:lvl1pPr algn="l" defTabSz="685783" rtl="0" eaLnBrk="1" latinLnBrk="0" hangingPunct="1">
              <a:lnSpc>
                <a:spcPct val="90000"/>
              </a:lnSpc>
              <a:spcBef>
                <a:spcPct val="0"/>
              </a:spcBef>
              <a:buNone/>
              <a:defRPr sz="3300" kern="1200">
                <a:solidFill>
                  <a:schemeClr val="tx1"/>
                </a:solidFill>
                <a:latin typeface="Segoe UI" panose="020B0502040204020203" pitchFamily="34" charset="0"/>
                <a:ea typeface="+mj-ea"/>
                <a:cs typeface="+mj-cs"/>
              </a:defRPr>
            </a:lvl1pPr>
          </a:lstStyle>
          <a:p>
            <a:pPr algn="ctr"/>
            <a:r>
              <a:rPr lang="en-US" sz="1800" b="1" dirty="0" smtClean="0">
                <a:solidFill>
                  <a:schemeClr val="bg1"/>
                </a:solidFill>
                <a:cs typeface="Segoe UI" panose="020B0502040204020203" pitchFamily="34" charset="0"/>
              </a:rPr>
              <a:t>МЕКТЕПКЕ ДЕЙІНГІ ТӘРБИЕ МЕН ОҚЫТУДЫ, БАСТАУЫШ, НЕГІЗГІ ОРТА ЖӘНЕ ЖАЛПЫ ОРТА БІЛІМНІҢ ЖАЛПЫ БІЛІМ БЕРЕТІН ОҚУ БАҒДАРЛАМАЛАРЫН, ТЕХНИКАЛЫҚ ЖӘНЕ КӘСІПТІК, ОРТА БІЛІМНЕН КЕЙІНГІ, ҚОСЫМША БІЛІМНІҢ БІЛІМ БЕРУ БАҒДАРЛАМАЛАРЫН ЖӘНЕ АРНАЙЫ ОҚУ БАҒДАРЛАМАЛАРЫН ІСКЕ АСЫРАТЫН БІЛІМ БЕРУ ҰЙЫМДАРЫНДА ЖҰМЫС ІСТЕЙТІН ПЕДАГОГТЕРДІ ЖӘНЕ БІЛІМ ЖӘНЕ ҒЫЛЫМ САЛАСЫНДАҒЫ БАСҚА ДА АЗАМАТТЫҚ ҚЫЗМЕТШІЛЕРДІ АТТЕСТАТТАУДАН ӨТКІЗУ ҚАҒИДАЛАРЫ МЕН ШАРТТАРЫН БЕКІТУ</a:t>
            </a:r>
            <a:endParaRPr lang="kk-KZ" sz="1800" b="1" dirty="0" smtClean="0">
              <a:solidFill>
                <a:schemeClr val="bg1"/>
              </a:solidFill>
              <a:cs typeface="Segoe UI" panose="020B0502040204020203" pitchFamily="34" charset="0"/>
            </a:endParaRPr>
          </a:p>
          <a:p>
            <a:pPr algn="ctr"/>
            <a:endParaRPr lang="kk-KZ" sz="1400" b="1" i="1" dirty="0" smtClean="0">
              <a:solidFill>
                <a:schemeClr val="bg1"/>
              </a:solidFill>
              <a:latin typeface="Cambria" panose="02040503050406030204" pitchFamily="18" charset="0"/>
              <a:ea typeface="Cambria" panose="02040503050406030204" pitchFamily="18" charset="0"/>
            </a:endParaRPr>
          </a:p>
          <a:p>
            <a:pPr algn="ctr"/>
            <a:r>
              <a:rPr lang="en-US" sz="1400" b="1" i="1" dirty="0" smtClean="0">
                <a:solidFill>
                  <a:schemeClr val="bg1"/>
                </a:solidFill>
                <a:latin typeface="Cambria" panose="02040503050406030204" pitchFamily="18" charset="0"/>
                <a:ea typeface="Cambria" panose="02040503050406030204" pitchFamily="18" charset="0"/>
              </a:rPr>
              <a:t>ҚР БІЛІМ ЖӘНЕ ҒЫЛЫМ МИНИСТРІНІҢ 12.11.2021</a:t>
            </a:r>
            <a:endParaRPr lang="kk-KZ" sz="1400" b="1" i="1" dirty="0" smtClean="0">
              <a:solidFill>
                <a:schemeClr val="bg1"/>
              </a:solidFill>
              <a:latin typeface="Cambria" panose="02040503050406030204" pitchFamily="18" charset="0"/>
              <a:ea typeface="Cambria" panose="02040503050406030204" pitchFamily="18" charset="0"/>
            </a:endParaRPr>
          </a:p>
          <a:p>
            <a:pPr algn="ctr"/>
            <a:r>
              <a:rPr lang="en-US" sz="1400" b="1" i="1" dirty="0" smtClean="0">
                <a:solidFill>
                  <a:schemeClr val="bg1"/>
                </a:solidFill>
                <a:latin typeface="Cambria" panose="02040503050406030204" pitchFamily="18" charset="0"/>
                <a:ea typeface="Cambria" panose="02040503050406030204" pitchFamily="18" charset="0"/>
              </a:rPr>
              <a:t> № 561</a:t>
            </a:r>
            <a:r>
              <a:rPr lang="kk-KZ" sz="1400" b="1" i="1" dirty="0" smtClean="0">
                <a:solidFill>
                  <a:schemeClr val="bg1"/>
                </a:solidFill>
                <a:latin typeface="Cambria" panose="02040503050406030204" pitchFamily="18" charset="0"/>
                <a:ea typeface="Cambria" panose="02040503050406030204" pitchFamily="18" charset="0"/>
              </a:rPr>
              <a:t> БҰЙРЫҒЫМЕН БЕКІТІЛГЕН</a:t>
            </a:r>
            <a:r>
              <a:rPr lang="en-US" sz="1400" b="1" i="1" dirty="0" smtClean="0">
                <a:solidFill>
                  <a:schemeClr val="bg1"/>
                </a:solidFill>
                <a:latin typeface="Cambria" panose="02040503050406030204" pitchFamily="18" charset="0"/>
                <a:ea typeface="Cambria" panose="02040503050406030204" pitchFamily="18" charset="0"/>
                <a:cs typeface="Segoe UI" panose="020B0502040204020203" pitchFamily="34" charset="0"/>
              </a:rPr>
              <a:t> </a:t>
            </a:r>
            <a:endParaRPr lang="ru-RU" sz="1400" b="1" i="1" dirty="0">
              <a:solidFill>
                <a:schemeClr val="bg1"/>
              </a:solidFill>
              <a:latin typeface="Cambria" panose="02040503050406030204" pitchFamily="18" charset="0"/>
              <a:ea typeface="Cambria" panose="02040503050406030204" pitchFamily="18" charset="0"/>
              <a:cs typeface="Segoe UI" panose="020B0502040204020203" pitchFamily="34" charset="0"/>
            </a:endParaRPr>
          </a:p>
        </p:txBody>
      </p:sp>
      <p:grpSp>
        <p:nvGrpSpPr>
          <p:cNvPr id="20" name="Группа 19"/>
          <p:cNvGrpSpPr/>
          <p:nvPr/>
        </p:nvGrpSpPr>
        <p:grpSpPr>
          <a:xfrm>
            <a:off x="5096934" y="4693040"/>
            <a:ext cx="4882810" cy="107558"/>
            <a:chOff x="4405504" y="1134258"/>
            <a:chExt cx="4240345" cy="89210"/>
          </a:xfrm>
        </p:grpSpPr>
        <p:cxnSp>
          <p:nvCxnSpPr>
            <p:cNvPr id="21" name="Прямая соединительная линия 20"/>
            <p:cNvCxnSpPr/>
            <p:nvPr/>
          </p:nvCxnSpPr>
          <p:spPr>
            <a:xfrm>
              <a:off x="4812849" y="1178863"/>
              <a:ext cx="350594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2" name="Прямая соединительная линия 21"/>
            <p:cNvCxnSpPr/>
            <p:nvPr/>
          </p:nvCxnSpPr>
          <p:spPr>
            <a:xfrm>
              <a:off x="4405504" y="1134258"/>
              <a:ext cx="4240345" cy="1"/>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Прямая соединительная линия 22"/>
            <p:cNvCxnSpPr/>
            <p:nvPr/>
          </p:nvCxnSpPr>
          <p:spPr>
            <a:xfrm>
              <a:off x="5105010" y="1223468"/>
              <a:ext cx="284133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4" name="Заголовок 1">
            <a:extLst>
              <a:ext uri="{FF2B5EF4-FFF2-40B4-BE49-F238E27FC236}">
                <a16:creationId xmlns:a16="http://schemas.microsoft.com/office/drawing/2014/main" xmlns="" id="{A59E2387-1766-4C44-9023-EA6EC95F2CBA}"/>
              </a:ext>
            </a:extLst>
          </p:cNvPr>
          <p:cNvSpPr txBox="1">
            <a:spLocks/>
          </p:cNvSpPr>
          <p:nvPr/>
        </p:nvSpPr>
        <p:spPr>
          <a:xfrm>
            <a:off x="6858900" y="6297162"/>
            <a:ext cx="1581185" cy="526970"/>
          </a:xfrm>
          <a:prstGeom prst="rect">
            <a:avLst/>
          </a:prstGeom>
        </p:spPr>
        <p:txBody>
          <a:bodyPr vert="horz" lIns="68580" tIns="34291" rIns="68580" bIns="34291" rtlCol="0" anchor="ctr">
            <a:noAutofit/>
          </a:bodyPr>
          <a:lstStyle>
            <a:lvl1pPr algn="l" defTabSz="914400" rtl="0" eaLnBrk="1" latinLnBrk="0" hangingPunct="1">
              <a:lnSpc>
                <a:spcPct val="90000"/>
              </a:lnSpc>
              <a:spcBef>
                <a:spcPct val="0"/>
              </a:spcBef>
              <a:buNone/>
              <a:defRPr sz="4400" kern="1200">
                <a:solidFill>
                  <a:schemeClr val="tx1"/>
                </a:solidFill>
                <a:latin typeface="Segoe UI" panose="020B0502040204020203" pitchFamily="34" charset="0"/>
                <a:ea typeface="+mj-ea"/>
                <a:cs typeface="+mj-cs"/>
              </a:defRPr>
            </a:lvl1pPr>
          </a:lstStyle>
          <a:p>
            <a:pPr algn="ctr">
              <a:lnSpc>
                <a:spcPct val="100000"/>
              </a:lnSpc>
            </a:pPr>
            <a:r>
              <a:rPr lang="ru-RU" sz="1800" b="1" dirty="0" smtClean="0">
                <a:solidFill>
                  <a:schemeClr val="bg1"/>
                </a:solidFill>
                <a:latin typeface="Cambria" panose="02040503050406030204" pitchFamily="18" charset="0"/>
                <a:cs typeface="Segoe UI" panose="020B0502040204020203" pitchFamily="34" charset="0"/>
              </a:rPr>
              <a:t>2021 </a:t>
            </a:r>
            <a:r>
              <a:rPr lang="ru-RU" sz="1800" b="1" dirty="0" err="1">
                <a:solidFill>
                  <a:schemeClr val="bg1"/>
                </a:solidFill>
                <a:latin typeface="Cambria" panose="02040503050406030204" pitchFamily="18" charset="0"/>
                <a:cs typeface="Segoe UI" panose="020B0502040204020203" pitchFamily="34" charset="0"/>
              </a:rPr>
              <a:t>жыл</a:t>
            </a:r>
            <a:endParaRPr lang="ru-RU" sz="1800" b="1" dirty="0">
              <a:solidFill>
                <a:schemeClr val="bg1"/>
              </a:solidFill>
              <a:latin typeface="Cambria" panose="02040503050406030204" pitchFamily="18" charset="0"/>
              <a:cs typeface="Segoe UI" panose="020B0502040204020203" pitchFamily="34" charset="0"/>
            </a:endParaRPr>
          </a:p>
        </p:txBody>
      </p:sp>
    </p:spTree>
    <p:extLst>
      <p:ext uri="{BB962C8B-B14F-4D97-AF65-F5344CB8AC3E}">
        <p14:creationId xmlns:p14="http://schemas.microsoft.com/office/powerpoint/2010/main" xmlns="" val="32967306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a:off x="0" y="6524625"/>
            <a:ext cx="12192000" cy="33337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6" name="Прямоугольник 35"/>
          <p:cNvSpPr/>
          <p:nvPr/>
        </p:nvSpPr>
        <p:spPr>
          <a:xfrm>
            <a:off x="1519018" y="183871"/>
            <a:ext cx="9452519" cy="400110"/>
          </a:xfrm>
          <a:prstGeom prst="rect">
            <a:avLst/>
          </a:prstGeom>
        </p:spPr>
        <p:txBody>
          <a:bodyPr wrap="square">
            <a:spAutoFit/>
          </a:bodyPr>
          <a:lstStyle/>
          <a:p>
            <a:r>
              <a:rPr lang="ru-RU" sz="2000" b="1" dirty="0">
                <a:solidFill>
                  <a:schemeClr val="bg1"/>
                </a:solidFill>
                <a:latin typeface="Cambria" panose="02040503050406030204" pitchFamily="18" charset="0"/>
                <a:ea typeface="Cambria" panose="02040503050406030204" pitchFamily="18" charset="0"/>
              </a:rPr>
              <a:t>ПРАВИЛА И УСЛОВИЯ ПРОВЕДЕНИЯ АТТЕСТАЦИИ ПЕДАГОГОВ</a:t>
            </a:r>
            <a:endParaRPr lang="ru-RU" sz="2000" dirty="0">
              <a:solidFill>
                <a:schemeClr val="bg1"/>
              </a:solidFill>
              <a:latin typeface="Cambria" panose="02040503050406030204" pitchFamily="18" charset="0"/>
              <a:ea typeface="Cambria" panose="02040503050406030204" pitchFamily="18" charset="0"/>
            </a:endParaRPr>
          </a:p>
        </p:txBody>
      </p:sp>
      <p:sp>
        <p:nvSpPr>
          <p:cNvPr id="8" name="Прямоугольник 7"/>
          <p:cNvSpPr/>
          <p:nvPr/>
        </p:nvSpPr>
        <p:spPr>
          <a:xfrm>
            <a:off x="913429" y="802230"/>
            <a:ext cx="10295703" cy="351378"/>
          </a:xfrm>
          <a:prstGeom prst="rect">
            <a:avLst/>
          </a:prstGeom>
        </p:spPr>
        <p:txBody>
          <a:bodyPr wrap="square">
            <a:spAutoFit/>
          </a:bodyPr>
          <a:lstStyle/>
          <a:p>
            <a:pPr algn="ctr">
              <a:lnSpc>
                <a:spcPct val="115000"/>
              </a:lnSpc>
            </a:pPr>
            <a:r>
              <a:rPr lang="ru-RU" sz="1600" b="1" dirty="0">
                <a:latin typeface="Cambria" panose="02040503050406030204" pitchFamily="18" charset="0"/>
                <a:ea typeface="Cambria" panose="02040503050406030204" pitchFamily="18" charset="0"/>
              </a:rPr>
              <a:t>ПАРАГРАФ 1. ПОРЯДОК ОЧЕРЕДНОГО ПРИСВОЕНИЯ КВАЛИФИКАЦИОННЫХ КАТЕГОРИЙ ПЕДАГОГАМ</a:t>
            </a:r>
            <a:endParaRPr lang="ru-RU" sz="1600" dirty="0">
              <a:latin typeface="Cambria" panose="02040503050406030204" pitchFamily="18" charset="0"/>
              <a:ea typeface="Cambria" panose="02040503050406030204" pitchFamily="18" charset="0"/>
            </a:endParaRPr>
          </a:p>
        </p:txBody>
      </p:sp>
      <p:grpSp>
        <p:nvGrpSpPr>
          <p:cNvPr id="15" name="Группа 14"/>
          <p:cNvGrpSpPr/>
          <p:nvPr/>
        </p:nvGrpSpPr>
        <p:grpSpPr>
          <a:xfrm>
            <a:off x="338664" y="1045666"/>
            <a:ext cx="11617971" cy="6179183"/>
            <a:chOff x="252296" y="1305586"/>
            <a:chExt cx="11617971" cy="6887616"/>
          </a:xfrm>
        </p:grpSpPr>
        <p:sp>
          <p:nvSpPr>
            <p:cNvPr id="9" name="Прямоугольник 8"/>
            <p:cNvSpPr/>
            <p:nvPr/>
          </p:nvSpPr>
          <p:spPr>
            <a:xfrm>
              <a:off x="350440" y="1357679"/>
              <a:ext cx="11335166" cy="6835523"/>
            </a:xfrm>
            <a:prstGeom prst="rect">
              <a:avLst/>
            </a:prstGeom>
          </p:spPr>
          <p:txBody>
            <a:bodyPr wrap="square">
              <a:spAutoFit/>
            </a:bodyPr>
            <a:lstStyle/>
            <a:p>
              <a:pPr algn="just"/>
              <a:r>
                <a:rPr lang="ru-RU" sz="1300" b="1" dirty="0" smtClean="0">
                  <a:latin typeface="Cambria" panose="02040503050406030204" pitchFamily="18" charset="0"/>
                  <a:ea typeface="Cambria" panose="02040503050406030204" pitchFamily="18" charset="0"/>
                </a:rPr>
                <a:t>4. НА КВАЛИФИКАЦИОННУЮ КАТЕГОРИЮ «ПЕДАГОГ-ИССЛЕДОВАТЕЛЬ»:</a:t>
              </a:r>
            </a:p>
            <a:p>
              <a:pPr marL="285750" indent="-285750" algn="just">
                <a:buFont typeface="Wingdings" panose="05000000000000000000" pitchFamily="2" charset="2"/>
                <a:buChar char="Ø"/>
              </a:pPr>
              <a:r>
                <a:rPr lang="ru-RU" sz="1300" dirty="0" smtClean="0">
                  <a:latin typeface="Cambria" panose="02040503050406030204" pitchFamily="18" charset="0"/>
                  <a:ea typeface="Cambria" panose="02040503050406030204" pitchFamily="18" charset="0"/>
                </a:rPr>
                <a:t>ЛИЦА, ИМЕЮЩИЕ ВЫСШЕЕ ИЛИ ПОСЛЕВУЗОВСКОЕ ПЕДАГОГИЧЕСКОЕ ИЛИ ИНОЕ ПРОФЕССИОНАЛЬНОЕ ОБРАЗОВАНИЕ ПО СООТВЕТСТВУЮЩЕМУ ПРОФИЛЮ, ПЕДАГОГИЧЕСКИЙ СТАЖ НЕ МЕНЕЕ ПЯТИ ЛЕТ, СООТВЕТСТВУЮЩИЕ СЛЕДУЮЩИМ ПРОФЕССИОНАЛЬНЫМ КОМПЕТЕНЦИЯМ:</a:t>
              </a:r>
            </a:p>
            <a:p>
              <a:pPr marL="285750" indent="-285750" algn="just">
                <a:buFont typeface="Wingdings" panose="05000000000000000000" pitchFamily="2" charset="2"/>
                <a:buChar char="Ø"/>
              </a:pPr>
              <a:r>
                <a:rPr lang="ru-RU" sz="1300" dirty="0" smtClean="0">
                  <a:latin typeface="Cambria" panose="02040503050406030204" pitchFamily="18" charset="0"/>
                  <a:ea typeface="Cambria" panose="02040503050406030204" pitchFamily="18" charset="0"/>
                </a:rPr>
                <a:t>СООТВЕТСТВУЕТ ОБЩИМ ТРЕБОВАНИЯМ КВАЛИФИКАЦИОННОЙ КАТЕГОРИИ «ПЕДАГОГ-ЭКСПЕРТ»,  КРОМЕ ТОГО:</a:t>
              </a:r>
            </a:p>
            <a:p>
              <a:pPr marL="285750" indent="-285750" algn="just">
                <a:buFont typeface="Wingdings" panose="05000000000000000000" pitchFamily="2" charset="2"/>
                <a:buChar char="Ø"/>
              </a:pPr>
              <a:r>
                <a:rPr lang="ru-RU" sz="1300" dirty="0" smtClean="0">
                  <a:latin typeface="Cambria" panose="02040503050406030204" pitchFamily="18" charset="0"/>
                  <a:ea typeface="Cambria" panose="02040503050406030204" pitchFamily="18" charset="0"/>
                </a:rPr>
                <a:t>ВЛАДЕЕТ НАВЫКАМИ ИССЛЕДОВАНИЯ УРОКА И РАЗРАБОТКИ ИНСТРУМЕНТОВ ОЦЕНИВАНИЯ;</a:t>
              </a:r>
            </a:p>
            <a:p>
              <a:pPr marL="285750" indent="-285750" algn="just">
                <a:buFont typeface="Wingdings" panose="05000000000000000000" pitchFamily="2" charset="2"/>
                <a:buChar char="Ø"/>
              </a:pPr>
              <a:r>
                <a:rPr lang="ru-RU" sz="1300" dirty="0" smtClean="0">
                  <a:latin typeface="Cambria" panose="02040503050406030204" pitchFamily="18" charset="0"/>
                  <a:ea typeface="Cambria" panose="02040503050406030204" pitchFamily="18" charset="0"/>
                </a:rPr>
                <a:t>ОБЕСПЕЧИВАЕТ РАЗВИТИЕ ИССЛЕДОВАТЕЛЬСКИХ НАВЫКОВ, ОБУЧАЮЩИХСЯ;</a:t>
              </a:r>
            </a:p>
            <a:p>
              <a:pPr marL="285750" indent="-285750" algn="just">
                <a:buFont typeface="Wingdings" panose="05000000000000000000" pitchFamily="2" charset="2"/>
                <a:buChar char="Ø"/>
              </a:pPr>
              <a:r>
                <a:rPr lang="ru-RU" sz="1300" dirty="0" smtClean="0">
                  <a:latin typeface="Cambria" panose="02040503050406030204" pitchFamily="18" charset="0"/>
                  <a:ea typeface="Cambria" panose="02040503050406030204" pitchFamily="18" charset="0"/>
                </a:rPr>
                <a:t>ОБОБЩАЕТ ОПЫТ НА УРОВНЕ ОБЛАСТИ, ГОРОДОВ РЕСПУБЛИКАНСКОГО ЗНАЧЕНИЯ И СТОЛИЦЫ, РЕСПУБЛИКИ (ДЛЯ РЕСПУБЛИКАНСКИХ ПОДВЕДОМСТВЕННЫХ ОРГАНИЗАЦИЙ И ОРГАНИЗАЦИЙ ОБРАЗОВАНИЯ ОТРАСЛЕВЫХ ГОСУДАРСТВЕННЫХ ОРГАНОВ);</a:t>
              </a:r>
            </a:p>
            <a:p>
              <a:pPr marL="285750" indent="-285750" algn="just">
                <a:buFont typeface="Wingdings" panose="05000000000000000000" pitchFamily="2" charset="2"/>
                <a:buChar char="Ø"/>
              </a:pPr>
              <a:r>
                <a:rPr lang="ru-RU" sz="1300" dirty="0" smtClean="0">
                  <a:latin typeface="Cambria" panose="02040503050406030204" pitchFamily="18" charset="0"/>
                  <a:ea typeface="Cambria" panose="02040503050406030204" pitchFamily="18" charset="0"/>
                </a:rPr>
                <a:t>ЯВЛЯЕТСЯ УЧАСТНИКОМ ИЛИ ПРИЗЕРОМ ИЛИ ПОБЕДИТЕЛЕМ КОНКУРСА ПРОФЕССИОНАЛЬНОГО МАСТЕРСТВА ИЛИ ИМЕЕТ УЧАСТНИКОВ ИЛИ ПОБЕДИТЕЛЕЙ ИЛИ ПРИЗЕРОВ ОЛИМПИАД, КОНКУРСОВ, СОРЕВНОВАНИЙ НА ОБЛАСТНОМ, РЕСПУБЛИКАНСКОМ, МЕЖДУНАРОДНОМ УРОВНЯХ В СООТВЕТСТВИИ С ПЕРЕЧНЕМ, УТВЕРЖДЕННЫМ УПОЛНОМОЧЕННЫМ ОРГАНОМ В ОБЛАСТИ ОБРАЗОВАНИЯ;</a:t>
              </a:r>
            </a:p>
            <a:p>
              <a:pPr marL="285750" indent="-285750" algn="just">
                <a:buFont typeface="Wingdings" panose="05000000000000000000" pitchFamily="2" charset="2"/>
                <a:buChar char="Ø"/>
              </a:pPr>
              <a:r>
                <a:rPr lang="ru-RU" sz="1300" dirty="0" smtClean="0">
                  <a:latin typeface="Cambria" panose="02040503050406030204" pitchFamily="18" charset="0"/>
                  <a:ea typeface="Cambria" panose="02040503050406030204" pitchFamily="18" charset="0"/>
                </a:rPr>
                <a:t>ЯВЛЯЕТСЯ УЧАСТНИКОМ ИЛИ ПРИЗЕРОМ, ИЛИ ПОБЕДИТЕЛЕМ НАЦИОНАЛЬНОЙ ПРЕМИИ «УЧИТЕЛЬ КАЗАХСТАНА», ОБЛАДАТЕЛЕМ ЗВАНИЯ «ЛУЧШИЙ ПЕДАГОГ» (ПРИ НАЛИЧИИ);</a:t>
              </a:r>
            </a:p>
            <a:p>
              <a:pPr marL="285750" indent="-285750" algn="just">
                <a:buFont typeface="Wingdings" panose="05000000000000000000" pitchFamily="2" charset="2"/>
                <a:buChar char="Ø"/>
              </a:pPr>
              <a:r>
                <a:rPr lang="ru-RU" sz="1300" dirty="0" smtClean="0">
                  <a:latin typeface="Cambria" panose="02040503050406030204" pitchFamily="18" charset="0"/>
                  <a:ea typeface="Cambria" panose="02040503050406030204" pitchFamily="18" charset="0"/>
                </a:rPr>
                <a:t>ОСУЩЕСТВЛЯЕТ НАСТАВНИЧЕСТВО И КОНСТРУКТИВНО ОПРЕДЕЛЯЕТ СТРАТЕГИИ РАЗВИТИЯ В ПЕДАГОГИЧЕСКОМ СООБЩЕСТВЕ НА УРОВНЕ РАЙОНА (ГОРОДА ОБЛАСТНОГО ЗНАЧЕНИЯ), ОБЛАСТИ (ПРИ НАЛИЧИИ);</a:t>
              </a:r>
            </a:p>
            <a:p>
              <a:pPr marL="285750" indent="-285750" algn="just">
                <a:buFont typeface="Wingdings" panose="05000000000000000000" pitchFamily="2" charset="2"/>
                <a:buChar char="Ø"/>
              </a:pPr>
              <a:r>
                <a:rPr lang="ru-RU" sz="1300" dirty="0" smtClean="0">
                  <a:latin typeface="Cambria" panose="02040503050406030204" pitchFamily="18" charset="0"/>
                  <a:ea typeface="Cambria" panose="02040503050406030204" pitchFamily="18" charset="0"/>
                </a:rPr>
                <a:t>УЧАСТВУЕТ В ОРГАНИЗАЦИИ И ПРОВЕДЕНИИ СЕМИНАРОВ, КОНФЕРЕНЦИЙ ДЛЯ ПЕДАГОГОВ, ОРГАНИЗОВАННЫХ ПОДВЕДОМСТВЕННЫМИ ОРГАНИЗАЦИЯМИ ОБРАЗОВАНИЯ СООТВЕТСТВУЮЩЕГО УПОЛНОМОЧЕННОГО ОРГАНА;</a:t>
              </a:r>
            </a:p>
            <a:p>
              <a:pPr marL="285750" indent="-285750" algn="just">
                <a:buFont typeface="Wingdings" panose="05000000000000000000" pitchFamily="2" charset="2"/>
                <a:buChar char="Ø"/>
              </a:pPr>
              <a:r>
                <a:rPr lang="ru-RU" sz="1300" dirty="0" smtClean="0">
                  <a:latin typeface="Cambria" panose="02040503050406030204" pitchFamily="18" charset="0"/>
                  <a:ea typeface="Cambria" panose="02040503050406030204" pitchFamily="18" charset="0"/>
                </a:rPr>
                <a:t>ВХОДИТ В СОСТАВ ЭКСПЕРТОВ ПО ЭКСПЕРТИЗЕ УЧЕБНИКОВ, УЧЕБНО-МЕТОДИЧЕСКИХ КОМПЛЕКСОВ И УЧЕБНО-МЕТОДИЧЕСКИХ ПОСОБИЙ В СООТВЕТСТВИИ С «ЭЛЕКТРОННОЙ БАЗОЙ ЭКСПЕРТОВ» РЕСПУБЛИКАНСКОГО ГОСУДАРСТВЕННОГО ПРЕДПРИЯТИЯ НА ПРАВЕ ХОЗЯЙСТВЕННОГО ВЕДЕНИЯ «РЕСПУБЛИКАНСКИЙ НАУЧНО-ПРАКТИЧЕСКИЙ ЦЕНТР ЭКСПЕРТИЗЫ СОДЕРЖАНИЯ ОБРАЗОВАНИЯ» МИНИСТЕРСТВА ОБРАЗОВАНИЯ И НАУКИ РЕСПУБЛИКИ КАЗАХСТАН (ДАЛЕЕ - РЕСПУБЛИКАНСКИЙ НАУЧНО-ПРАКТИЧЕСКИЙ ЦЕНТР ЭКСПЕРТИЗЫ СОДЕРЖАНИЯ ОБРАЗОВАНИЯ) ИЛИ РЕКОМЕНДОВАННЫХ РЕСПУБЛИКАНСКИМ УЧЕБНО-МЕТОДИЧЕСКИМ СОВЕТОМ ПРИ ДЕПАРТАМЕНТЕ ТЕХНИЧЕСКОГО И ПРОФЕССИОНАЛЬНОГО ОБРАЗОВАНИЯ (ПРИ НАЛИЧИИ);</a:t>
              </a:r>
            </a:p>
            <a:p>
              <a:pPr marL="285750" indent="-285750" algn="just">
                <a:buFont typeface="Wingdings" panose="05000000000000000000" pitchFamily="2" charset="2"/>
                <a:buChar char="Ø"/>
              </a:pPr>
              <a:r>
                <a:rPr lang="ru-RU" sz="1300" dirty="0" smtClean="0">
                  <a:latin typeface="Cambria" panose="02040503050406030204" pitchFamily="18" charset="0"/>
                  <a:ea typeface="Cambria" panose="02040503050406030204" pitchFamily="18" charset="0"/>
                </a:rPr>
                <a:t>ПОДГОТОВИЛ ВИДЕО-, ТЕЛЕУРОКИ, ВКЛЮЧЕННЫЕ ДЛЯ ТРАНСЛЯЦИИ НА ТЕЛЕВИДЕНИИ СТРАНЫ, ОБЛАСТИ, РАЗМЕЩЕННЫЕ НА ОБРАЗОВАТЕЛЬНЫХ ПОРТАЛАХ (ПРИ НАЛИЧИИ);</a:t>
              </a:r>
            </a:p>
            <a:p>
              <a:pPr marL="285750" indent="-285750" algn="just">
                <a:buFont typeface="Wingdings" panose="05000000000000000000" pitchFamily="2" charset="2"/>
                <a:buChar char="Ø"/>
              </a:pPr>
              <a:r>
                <a:rPr lang="ru-RU" sz="1300" dirty="0" smtClean="0">
                  <a:latin typeface="Cambria" panose="02040503050406030204" pitchFamily="18" charset="0"/>
                  <a:ea typeface="Cambria" panose="02040503050406030204" pitchFamily="18" charset="0"/>
                </a:rPr>
                <a:t>РАСПРОСТРАНЯЕТ ОПЫТ РАБОТЫ, ИСПОЛЬЗУЯ ИНТЕРНЕТ-РЕСУРСЫ;</a:t>
              </a:r>
            </a:p>
            <a:p>
              <a:endParaRPr lang="ru-RU" sz="1400" dirty="0" smtClean="0">
                <a:latin typeface="Cambria" panose="02040503050406030204" pitchFamily="18" charset="0"/>
                <a:ea typeface="Cambria" panose="02040503050406030204" pitchFamily="18" charset="0"/>
              </a:endParaRPr>
            </a:p>
            <a:p>
              <a:pPr algn="just">
                <a:buFont typeface="Wingdings" panose="05000000000000000000" pitchFamily="2" charset="2"/>
                <a:buChar char="Ø"/>
              </a:pPr>
              <a:endParaRPr lang="ru-RU" sz="1400" dirty="0" smtClean="0">
                <a:latin typeface="Cambria" panose="02040503050406030204" pitchFamily="18" charset="0"/>
                <a:ea typeface="Cambria" panose="02040503050406030204" pitchFamily="18" charset="0"/>
              </a:endParaRPr>
            </a:p>
            <a:p>
              <a:pPr algn="just">
                <a:spcAft>
                  <a:spcPts val="0"/>
                </a:spcAft>
                <a:buFont typeface="Wingdings" panose="05000000000000000000" pitchFamily="2" charset="2"/>
                <a:buChar char="Ø"/>
              </a:pPr>
              <a:endParaRPr lang="ru-RU" sz="1350" dirty="0">
                <a:effectLst/>
                <a:latin typeface="Cambria" panose="02040503050406030204" pitchFamily="18" charset="0"/>
                <a:ea typeface="Cambria" panose="02040503050406030204" pitchFamily="18" charset="0"/>
              </a:endParaRPr>
            </a:p>
          </p:txBody>
        </p:sp>
        <p:sp>
          <p:nvSpPr>
            <p:cNvPr id="14" name="Прямоугольник 13"/>
            <p:cNvSpPr/>
            <p:nvPr/>
          </p:nvSpPr>
          <p:spPr>
            <a:xfrm>
              <a:off x="252296" y="1305586"/>
              <a:ext cx="11617971" cy="6107112"/>
            </a:xfrm>
            <a:prstGeom prst="rect">
              <a:avLst/>
            </a:prstGeom>
            <a:no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16" name="Прямоугольник 15"/>
          <p:cNvSpPr/>
          <p:nvPr/>
        </p:nvSpPr>
        <p:spPr>
          <a:xfrm>
            <a:off x="425034" y="4444543"/>
            <a:ext cx="11445233" cy="307777"/>
          </a:xfrm>
          <a:prstGeom prst="rect">
            <a:avLst/>
          </a:prstGeom>
        </p:spPr>
        <p:txBody>
          <a:bodyPr wrap="square">
            <a:spAutoFit/>
          </a:bodyPr>
          <a:lstStyle/>
          <a:p>
            <a:pPr algn="just">
              <a:spcAft>
                <a:spcPts val="0"/>
              </a:spcAft>
            </a:pPr>
            <a:r>
              <a:rPr lang="en-US" sz="1400" dirty="0" smtClean="0">
                <a:solidFill>
                  <a:srgbClr val="000000"/>
                </a:solidFill>
                <a:latin typeface="Cambria" panose="02040503050406030204" pitchFamily="18" charset="0"/>
                <a:ea typeface="Cambria" panose="02040503050406030204" pitchFamily="18" charset="0"/>
              </a:rPr>
              <a:t>     </a:t>
            </a:r>
            <a:endParaRPr lang="ru-RU" sz="1400" dirty="0">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xmlns="" val="9378331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flipV="1">
            <a:off x="0" y="6857998"/>
            <a:ext cx="12192000" cy="45719"/>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6" name="Прямоугольник 35"/>
          <p:cNvSpPr/>
          <p:nvPr/>
        </p:nvSpPr>
        <p:spPr>
          <a:xfrm>
            <a:off x="1519018" y="183871"/>
            <a:ext cx="9452519" cy="400110"/>
          </a:xfrm>
          <a:prstGeom prst="rect">
            <a:avLst/>
          </a:prstGeom>
        </p:spPr>
        <p:txBody>
          <a:bodyPr wrap="square">
            <a:spAutoFit/>
          </a:bodyPr>
          <a:lstStyle/>
          <a:p>
            <a:pPr algn="ctr"/>
            <a:r>
              <a:rPr lang="ru-RU" sz="2000" b="1" dirty="0">
                <a:solidFill>
                  <a:schemeClr val="bg1"/>
                </a:solidFill>
                <a:latin typeface="Cambria" panose="02040503050406030204" pitchFamily="18" charset="0"/>
                <a:ea typeface="Cambria" panose="02040503050406030204" pitchFamily="18" charset="0"/>
              </a:rPr>
              <a:t>ПРАВИЛА И УСЛОВИЯ ПРОВЕДЕНИЯ АТТЕСТАЦИИ ПЕДАГОГОВ</a:t>
            </a:r>
            <a:endParaRPr lang="ru-RU" sz="2000" dirty="0">
              <a:solidFill>
                <a:schemeClr val="bg1"/>
              </a:solidFill>
              <a:latin typeface="Cambria" panose="02040503050406030204" pitchFamily="18" charset="0"/>
              <a:ea typeface="Cambria" panose="02040503050406030204" pitchFamily="18" charset="0"/>
            </a:endParaRPr>
          </a:p>
        </p:txBody>
      </p:sp>
      <p:sp>
        <p:nvSpPr>
          <p:cNvPr id="8" name="Прямоугольник 7"/>
          <p:cNvSpPr/>
          <p:nvPr/>
        </p:nvSpPr>
        <p:spPr>
          <a:xfrm>
            <a:off x="984588" y="740117"/>
            <a:ext cx="10295703" cy="351378"/>
          </a:xfrm>
          <a:prstGeom prst="rect">
            <a:avLst/>
          </a:prstGeom>
        </p:spPr>
        <p:txBody>
          <a:bodyPr wrap="square">
            <a:spAutoFit/>
          </a:bodyPr>
          <a:lstStyle/>
          <a:p>
            <a:pPr algn="ctr">
              <a:lnSpc>
                <a:spcPct val="115000"/>
              </a:lnSpc>
            </a:pPr>
            <a:r>
              <a:rPr lang="ru-RU" sz="1600" b="1" dirty="0">
                <a:latin typeface="Cambria" panose="02040503050406030204" pitchFamily="18" charset="0"/>
                <a:ea typeface="Cambria" panose="02040503050406030204" pitchFamily="18" charset="0"/>
              </a:rPr>
              <a:t>ПАРАГРАФ 1. ПОРЯДОК ОЧЕРЕДНОГО ПРИСВОЕНИЯ КВАЛИФИКАЦИОННЫХ КАТЕГОРИЙ ПЕДАГОГАМ</a:t>
            </a:r>
            <a:endParaRPr lang="ru-RU" sz="1600" dirty="0">
              <a:latin typeface="Cambria" panose="02040503050406030204" pitchFamily="18" charset="0"/>
              <a:ea typeface="Cambria" panose="02040503050406030204" pitchFamily="18" charset="0"/>
            </a:endParaRPr>
          </a:p>
        </p:txBody>
      </p:sp>
      <p:grpSp>
        <p:nvGrpSpPr>
          <p:cNvPr id="15" name="Группа 14"/>
          <p:cNvGrpSpPr/>
          <p:nvPr/>
        </p:nvGrpSpPr>
        <p:grpSpPr>
          <a:xfrm>
            <a:off x="0" y="1070538"/>
            <a:ext cx="12192000" cy="5623466"/>
            <a:chOff x="252296" y="913924"/>
            <a:chExt cx="11939704" cy="10068791"/>
          </a:xfrm>
        </p:grpSpPr>
        <p:sp>
          <p:nvSpPr>
            <p:cNvPr id="9" name="Прямоугольник 8"/>
            <p:cNvSpPr/>
            <p:nvPr/>
          </p:nvSpPr>
          <p:spPr>
            <a:xfrm>
              <a:off x="425033" y="913924"/>
              <a:ext cx="11617971" cy="9471888"/>
            </a:xfrm>
            <a:prstGeom prst="rect">
              <a:avLst/>
            </a:prstGeom>
          </p:spPr>
          <p:txBody>
            <a:bodyPr wrap="square">
              <a:spAutoFit/>
            </a:bodyPr>
            <a:lstStyle/>
            <a:p>
              <a:pPr algn="just"/>
              <a:r>
                <a:rPr lang="ru-RU" sz="1300" b="1" dirty="0" smtClean="0">
                  <a:latin typeface="Cambria" panose="02040503050406030204" pitchFamily="18" charset="0"/>
                  <a:ea typeface="Cambria" panose="02040503050406030204" pitchFamily="18" charset="0"/>
                </a:rPr>
                <a:t>5. НА КВАЛИФИКАЦИОННУЮ КАТЕГОРИЮ «ПЕДАГОГ-МАСТЕР»:</a:t>
              </a:r>
            </a:p>
            <a:p>
              <a:pPr marL="285750" indent="-285750" algn="just">
                <a:buFont typeface="Wingdings" panose="05000000000000000000" pitchFamily="2" charset="2"/>
                <a:buChar char="Ø"/>
              </a:pPr>
              <a:r>
                <a:rPr lang="ru-RU" sz="1300" dirty="0" smtClean="0">
                  <a:latin typeface="Cambria" panose="02040503050406030204" pitchFamily="18" charset="0"/>
                  <a:ea typeface="Cambria" panose="02040503050406030204" pitchFamily="18" charset="0"/>
                </a:rPr>
                <a:t>ЛИЦА, ИМЕЮЩИЕ ВЫСШЕЕ ИЛИ ПОСЛЕВУЗОВСКОЕ ПЕДАГОГИЧЕСКОЕ ОБРАЗОВАНИЕ ПО СООТВЕТСТВУЮЩЕМУ ПРОФИЛЮ, ПЕДАГОГИЧЕСКИЙ СТАЖ НЕ МЕНЕЕ ШЕСТИ ЛЕТ, СООТВЕТСТВУЮЩИЕ СЛЕДУЮЩИМ ПРОФЕССИОНАЛЬНЫМ КОМПЕТЕНЦИЯМ:</a:t>
              </a:r>
            </a:p>
            <a:p>
              <a:pPr marL="285750" indent="-285750" algn="just">
                <a:buFont typeface="Wingdings" panose="05000000000000000000" pitchFamily="2" charset="2"/>
                <a:buChar char="Ø"/>
              </a:pPr>
              <a:r>
                <a:rPr lang="ru-RU" sz="1300" dirty="0" smtClean="0">
                  <a:latin typeface="Cambria" panose="02040503050406030204" pitchFamily="18" charset="0"/>
                  <a:ea typeface="Cambria" panose="02040503050406030204" pitchFamily="18" charset="0"/>
                </a:rPr>
                <a:t>СООТВЕТСТВУЕТ ОБЩИМ ТРЕБОВАНИЯМ КВАЛИФИКАЦИОННОЙ КАТЕГОРИИ «ПЕДАГОГ-ИССЛЕДОВАТЕЛЬ», КРОМЕ ТОГО:</a:t>
              </a:r>
            </a:p>
            <a:p>
              <a:pPr marL="285750" indent="-285750" algn="just">
                <a:buFont typeface="Wingdings" panose="05000000000000000000" pitchFamily="2" charset="2"/>
                <a:buChar char="Ø"/>
              </a:pPr>
              <a:r>
                <a:rPr lang="ru-RU" sz="1300" dirty="0" smtClean="0">
                  <a:latin typeface="Cambria" panose="02040503050406030204" pitchFamily="18" charset="0"/>
                  <a:ea typeface="Cambria" panose="02040503050406030204" pitchFamily="18" charset="0"/>
                </a:rPr>
                <a:t>ИМЕЕТ АВТОРСКУЮ ПРОГРАММУ, ПОЛУЧИВШУЮ ОДОБРЕНИЕ НА РЕСПУБЛИКАНСКОМ УЧЕБНО-МЕТОДИЧЕСКОМ СОВЕТЕ ПРИ НАЦИОНАЛЬНОЙ АКАДЕМИИ ОБРАЗОВАНИЯ ИМЕНИ Ы.АЛТЫНСАРИНА ИЛИ НА РЕСПУБЛИКАНСКОМ УЧЕБНО-МЕТОДИЧЕСКОМ СОВЕТЕ ПРИ ДЕПАРТАМЕНТЕ ТЕХНИЧЕСКОГО И ПРОФЕССИОНАЛЬНОГО ОБРАЗОВАНИЯ, ИЛИ ЯВЛЯЕТСЯ АВТОРОМ (СОАВТОРОМ) ИЗДАННЫХ УЧЕБНИКОВ, УЧЕБНО-МЕТОДИЧЕСКИХ ПОСОБИЙ, ВКЛЮЧЕННЫХ В ПЕРЕЧЕНЬ УЧЕБНИКОВ, УЧЕБНО-МЕТОДИЧЕСКИХ КОМПЛЕКСОВ И УЧЕБНО-МЕТОДИЧЕСКИХ ПОСОБИЙ, УТВЕРЖДЕННЫХ УПОЛНОМОЧЕННЫМ ОРГАНОМ В СФЕРЕ ОБРАЗОВАНИЯ ИЛИ РЕКОМЕНДОВАННЫХ РЕСПУБЛИКАНСКИМ УЧЕБНО-МЕТОДИЧЕСКИМ СОВЕТОМ ПРИ ДЕПАРТАМЕНТЕ ТЕХНИЧЕСКОГО И ПРОФЕССИОНАЛЬНОГО ОБРАЗОВАНИЯ ИЛИ ВХОДИТ В СОСТАВ ЭКСПЕРТОВ ПО ЭКСПЕРТИЗЕ ТЕСТОВЫХ ЗАДАНИЙ, УЧЕБНИКОВ, УЧЕБНО-МЕТОДИЧЕСКИХ КОМПЛЕКСОВ, ИЛИ ЯВЛЯЕТСЯ ЭКСПЕРТОМ ЧЕМПИОНАТОВ УОРЛД СКИЛС (WORLDSKILLS) (КОНКУРС ПРОФЕССИОНАЛЬНОГО МАСТЕРСТВА) ИЛИ ТРЕНЕРОМ ПО ПОВЫШЕНИЮ КВАЛИФИКАЦИИ ПЕДАГОГОВ;</a:t>
              </a:r>
            </a:p>
            <a:p>
              <a:pPr marL="285750" indent="-285750" algn="just">
                <a:buFont typeface="Wingdings" panose="05000000000000000000" pitchFamily="2" charset="2"/>
                <a:buChar char="Ø"/>
              </a:pPr>
              <a:r>
                <a:rPr lang="ru-RU" sz="1300" dirty="0" smtClean="0">
                  <a:latin typeface="Cambria" panose="02040503050406030204" pitchFamily="18" charset="0"/>
                  <a:ea typeface="Cambria" panose="02040503050406030204" pitchFamily="18" charset="0"/>
                </a:rPr>
                <a:t>ЯВЛЯЕТСЯ ПРИЗЕРОМ ИЛИ ПОБЕДИТЕЛЕМ РЕСПУБЛИКАНСКИХ ИЛИ МЕЖДУНАРОДНЫХ ПРОФЕССИОНАЛЬНЫХ КОНКУРСОВ, ИЛИ ОЛИМПИАД ИЛИ ПОДГОТОВИЛ ПОБЕДИТЕЛЕЙ ИЛИ ПРИЗЕРОВ ОЛИМПИАД, КОНКУРСОВ, СОРЕВНОВАНИЙ НА РЕСПУБЛИКАНСКОМ ИЛИ МЕЖДУНАРОДНОМ УРОВНЯХ В СООТВЕТСТВИИ С ПЕРЕЧНЕМ, УТВЕРЖДЕННЫМ УПОЛНОМОЧЕННЫМ ОРГАНОМ В СФЕРЕ ОБРАЗОВАНИЯ;</a:t>
              </a:r>
            </a:p>
            <a:p>
              <a:pPr marL="285750" indent="-285750" algn="just">
                <a:buFont typeface="Wingdings" panose="05000000000000000000" pitchFamily="2" charset="2"/>
                <a:buChar char="Ø"/>
              </a:pPr>
              <a:r>
                <a:rPr lang="ru-RU" sz="1300" dirty="0" smtClean="0">
                  <a:latin typeface="Cambria" panose="02040503050406030204" pitchFamily="18" charset="0"/>
                  <a:ea typeface="Cambria" panose="02040503050406030204" pitchFamily="18" charset="0"/>
                </a:rPr>
                <a:t>ЯВЛЯЕТСЯ УЧАСТНИКОМ ИЛИ ПРИЗЕРОМ, ИЛИ ПОБЕДИТЕЛЕМ НАЦИОНАЛЬНОЙ ПРЕМИИ «УЧИТЕЛЬ КАЗАХСТАНА», ОБЛАДАТЕЛЕМ ЗВАНИЯ «ЛУЧШИЙ ПЕДАГОГ» (ПРИ НАЛИЧИИ);</a:t>
              </a:r>
            </a:p>
            <a:p>
              <a:pPr marL="285750" indent="-285750" algn="just">
                <a:buFont typeface="Wingdings" panose="05000000000000000000" pitchFamily="2" charset="2"/>
                <a:buChar char="Ø"/>
              </a:pPr>
              <a:r>
                <a:rPr lang="ru-RU" sz="1300" dirty="0" smtClean="0">
                  <a:latin typeface="Cambria" panose="02040503050406030204" pitchFamily="18" charset="0"/>
                  <a:ea typeface="Cambria" panose="02040503050406030204" pitchFamily="18" charset="0"/>
                </a:rPr>
                <a:t>РАСПРОСТРАНЯЕТ ОПЫТ РАБОТЫ, ИСПОЛЬЗУЯ ИНТЕРНЕТ-РЕСУРСЫ;</a:t>
              </a:r>
            </a:p>
            <a:p>
              <a:pPr marL="285750" indent="-285750" algn="just">
                <a:buFont typeface="Wingdings" panose="05000000000000000000" pitchFamily="2" charset="2"/>
                <a:buChar char="Ø"/>
              </a:pPr>
              <a:r>
                <a:rPr lang="ru-RU" sz="1300" dirty="0" smtClean="0">
                  <a:latin typeface="Cambria" panose="02040503050406030204" pitchFamily="18" charset="0"/>
                  <a:ea typeface="Cambria" panose="02040503050406030204" pitchFamily="18" charset="0"/>
                </a:rPr>
                <a:t>ОСУЩЕСТВЛЯЕТ НАСТАВНИЧЕСТВО И ПЛАНИРУЕТ РАЗВИТИЕ СЕТИ ПРОФЕССИОНАЛЬНОГО СООБЩЕСТВА НА УРОВНЕ ОБЛАСТИ, РЕСПУБЛИКИ (ПРИ НАЛИЧИИ);</a:t>
              </a:r>
            </a:p>
            <a:p>
              <a:pPr marL="285750" indent="-285750" algn="just">
                <a:buFont typeface="Wingdings" panose="05000000000000000000" pitchFamily="2" charset="2"/>
                <a:buChar char="Ø"/>
              </a:pPr>
              <a:r>
                <a:rPr lang="ru-RU" sz="1300" dirty="0" smtClean="0">
                  <a:latin typeface="Cambria" panose="02040503050406030204" pitchFamily="18" charset="0"/>
                  <a:ea typeface="Cambria" panose="02040503050406030204" pitchFamily="18" charset="0"/>
                </a:rPr>
                <a:t>ВХОДИТ В СОСТАВ ЭКСПЕРТОВ ПО ЭКСПЕРТИЗЕ УЧЕБНИКОВ, УЧЕБНО-МЕТОДИЧЕСКИХ КОМПЛЕКСОВ И УЧЕБНО-МЕТОДИЧЕСКИХ ПОСОБИЙ В СООТВЕТСТВИИ С «ЭЛЕКТРОННОЙ БАЗОЙ ЭКСПЕРТОВ» РЕСПУБЛИКАНСКОГО НАУЧНО-ПРАКТИЧЕСКОГО ЦЕНТРА ЭКСПЕРТИЗЫ СОДЕРЖАНИЯ ОБРАЗОВАНИЯ ИЛИ РЕКОМЕНДОВАННЫХ РЕСПУБЛИКАНСКИМ УЧЕБНО-МЕТОДИЧЕСКИМ СОВЕТОМ ПРИ ДЕПАРТАМЕНТЕ ТЕХНИЧЕСКОГО И ПРОФЕССИОНАЛЬНОГО ОБРАЗОВАНИЯ (ПРИ НАЛИЧИИ);</a:t>
              </a:r>
            </a:p>
            <a:p>
              <a:pPr marL="285750" indent="-285750" algn="just">
                <a:buFont typeface="Wingdings" panose="05000000000000000000" pitchFamily="2" charset="2"/>
                <a:buChar char="Ø"/>
              </a:pPr>
              <a:r>
                <a:rPr lang="ru-RU" sz="1300" dirty="0" smtClean="0">
                  <a:latin typeface="Cambria" panose="02040503050406030204" pitchFamily="18" charset="0"/>
                  <a:ea typeface="Cambria" panose="02040503050406030204" pitchFamily="18" charset="0"/>
                </a:rPr>
                <a:t>ОБОБЩАЕТ ОПЫТ НА УРОВНЕ РЕСПУБЛИКИ, УЧАСТВУЕТ В ОРГАНИЗАЦИИ И ПРОВЕДЕНИИ СЕМИНАРОВ, КОНФЕРЕНЦИЙ ДЛЯ ПЕДАГОГОВ, ОРГАНИЗОВАННЫХ ПОДВЕДОМСТВЕННЫМИ ОРГАНИЗАЦИЯМИ ОБРАЗОВАНИЯ СООТВЕТСТВУЮЩЕГО УПОЛНОМОЧЕННОГО ОРГАНА;</a:t>
              </a:r>
            </a:p>
            <a:p>
              <a:pPr marL="285750" indent="-285750" algn="just">
                <a:buFont typeface="Wingdings" panose="05000000000000000000" pitchFamily="2" charset="2"/>
                <a:buChar char="Ø"/>
              </a:pPr>
              <a:r>
                <a:rPr lang="ru-RU" sz="1300" dirty="0" smtClean="0">
                  <a:latin typeface="Cambria" panose="02040503050406030204" pitchFamily="18" charset="0"/>
                  <a:ea typeface="Cambria" panose="02040503050406030204" pitchFamily="18" charset="0"/>
                </a:rPr>
                <a:t>ПОДГОТОВИЛ ВИДЕО-, ТЕЛЕУРОКИ, ВКЛЮЧЕННЫЕ ДЛЯ ТРАНСЛЯЦИИ НА ТЕЛЕВИДЕНИИ СТРАНЫ, ОБЛАСТИ, РАЗМЕЩЕННЫЕ НА ОБРАЗОВАТЕЛЬНЫХ ПОРТАЛАХ (ПРИ НАЛИЧИИ).</a:t>
              </a:r>
              <a:endParaRPr lang="ru-RU" sz="1300" dirty="0">
                <a:latin typeface="Cambria" panose="02040503050406030204" pitchFamily="18" charset="0"/>
                <a:ea typeface="Cambria" panose="02040503050406030204" pitchFamily="18" charset="0"/>
              </a:endParaRPr>
            </a:p>
            <a:p>
              <a:endParaRPr lang="ru-RU" sz="1400" dirty="0" smtClean="0">
                <a:latin typeface="Cambria" panose="02040503050406030204" pitchFamily="18" charset="0"/>
                <a:ea typeface="Cambria" panose="02040503050406030204" pitchFamily="18" charset="0"/>
              </a:endParaRPr>
            </a:p>
            <a:p>
              <a:pPr algn="just">
                <a:buFont typeface="Wingdings" panose="05000000000000000000" pitchFamily="2" charset="2"/>
                <a:buChar char="Ø"/>
              </a:pPr>
              <a:endParaRPr lang="ru-RU" sz="1400" dirty="0" smtClean="0">
                <a:latin typeface="Cambria" panose="02040503050406030204" pitchFamily="18" charset="0"/>
                <a:ea typeface="Cambria" panose="02040503050406030204" pitchFamily="18" charset="0"/>
              </a:endParaRPr>
            </a:p>
            <a:p>
              <a:pPr algn="just">
                <a:spcAft>
                  <a:spcPts val="0"/>
                </a:spcAft>
                <a:buFont typeface="Wingdings" panose="05000000000000000000" pitchFamily="2" charset="2"/>
                <a:buChar char="Ø"/>
              </a:pPr>
              <a:endParaRPr lang="ru-RU" sz="1350" dirty="0">
                <a:effectLst/>
                <a:latin typeface="Cambria" panose="02040503050406030204" pitchFamily="18" charset="0"/>
                <a:ea typeface="Cambria" panose="02040503050406030204" pitchFamily="18" charset="0"/>
              </a:endParaRPr>
            </a:p>
          </p:txBody>
        </p:sp>
        <p:sp>
          <p:nvSpPr>
            <p:cNvPr id="14" name="Прямоугольник 13"/>
            <p:cNvSpPr/>
            <p:nvPr/>
          </p:nvSpPr>
          <p:spPr>
            <a:xfrm>
              <a:off x="252296" y="991272"/>
              <a:ext cx="11939704" cy="9991443"/>
            </a:xfrm>
            <a:prstGeom prst="rect">
              <a:avLst/>
            </a:prstGeom>
            <a:no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16" name="Прямоугольник 15"/>
          <p:cNvSpPr/>
          <p:nvPr/>
        </p:nvSpPr>
        <p:spPr>
          <a:xfrm>
            <a:off x="425034" y="4444543"/>
            <a:ext cx="11445233" cy="307777"/>
          </a:xfrm>
          <a:prstGeom prst="rect">
            <a:avLst/>
          </a:prstGeom>
        </p:spPr>
        <p:txBody>
          <a:bodyPr wrap="square">
            <a:spAutoFit/>
          </a:bodyPr>
          <a:lstStyle/>
          <a:p>
            <a:pPr algn="just">
              <a:spcAft>
                <a:spcPts val="0"/>
              </a:spcAft>
            </a:pPr>
            <a:r>
              <a:rPr lang="en-US" sz="1400" dirty="0" smtClean="0">
                <a:solidFill>
                  <a:srgbClr val="000000"/>
                </a:solidFill>
                <a:latin typeface="Cambria" panose="02040503050406030204" pitchFamily="18" charset="0"/>
                <a:ea typeface="Cambria" panose="02040503050406030204" pitchFamily="18" charset="0"/>
              </a:rPr>
              <a:t>     </a:t>
            </a:r>
            <a:endParaRPr lang="ru-RU" sz="1400" dirty="0">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xmlns="" val="28866688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a:off x="0" y="6524625"/>
            <a:ext cx="12192000" cy="33337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Прямоугольник 2"/>
          <p:cNvSpPr/>
          <p:nvPr/>
        </p:nvSpPr>
        <p:spPr>
          <a:xfrm>
            <a:off x="694510" y="1613507"/>
            <a:ext cx="10471365" cy="584775"/>
          </a:xfrm>
          <a:prstGeom prst="rect">
            <a:avLst/>
          </a:prstGeom>
        </p:spPr>
        <p:txBody>
          <a:bodyPr wrap="square">
            <a:spAutoFit/>
          </a:bodyPr>
          <a:lstStyle/>
          <a:p>
            <a:pPr marL="285750" indent="-285750">
              <a:buFont typeface="Wingdings" panose="05000000000000000000" pitchFamily="2" charset="2"/>
              <a:buChar char="q"/>
            </a:pPr>
            <a:r>
              <a:rPr lang="ru-RU" dirty="0" smtClean="0"/>
              <a:t> </a:t>
            </a:r>
            <a:r>
              <a:rPr lang="ru-RU" sz="1400" dirty="0" smtClean="0">
                <a:latin typeface="Cambria" panose="02040503050406030204" pitchFamily="18" charset="0"/>
                <a:ea typeface="Cambria" panose="02040503050406030204" pitchFamily="18" charset="0"/>
              </a:rPr>
              <a:t>ЗАЯВЛЕНИЕ О ПРОДЛЕНИИ СРОКА ДЕЙСТВИЯ КВАЛИФИКАЦИОННЫХ КАТЕГОРИЙ (ПРОИЗВОЛЬНАЯ ФОРМА);</a:t>
            </a:r>
          </a:p>
          <a:p>
            <a:pPr marL="285750" indent="-285750">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ДОКУМЕНТ, ПОДТВЕРЖДАЮЩИЙ ОБОСНОВАННОСТЬ ПРОДЛЕНИЯ СРОКА ДЕЙСТВИЯ КВАЛИФИКАЦИОННОЙ КАТЕГОРИИ.</a:t>
            </a:r>
            <a:endParaRPr lang="ru-RU" sz="1400" dirty="0">
              <a:latin typeface="Cambria" panose="02040503050406030204" pitchFamily="18" charset="0"/>
              <a:ea typeface="Cambria" panose="02040503050406030204" pitchFamily="18" charset="0"/>
            </a:endParaRPr>
          </a:p>
        </p:txBody>
      </p:sp>
      <p:sp>
        <p:nvSpPr>
          <p:cNvPr id="5" name="Прямоугольник 4"/>
          <p:cNvSpPr/>
          <p:nvPr/>
        </p:nvSpPr>
        <p:spPr>
          <a:xfrm>
            <a:off x="603628" y="1045666"/>
            <a:ext cx="10848739" cy="523220"/>
          </a:xfrm>
          <a:prstGeom prst="rect">
            <a:avLst/>
          </a:prstGeom>
          <a:solidFill>
            <a:schemeClr val="accent2"/>
          </a:solidFill>
        </p:spPr>
        <p:txBody>
          <a:bodyPr wrap="square">
            <a:spAutoFit/>
          </a:bodyPr>
          <a:lstStyle/>
          <a:p>
            <a:pPr algn="just"/>
            <a:r>
              <a:rPr lang="ru-RU" sz="1400" dirty="0" smtClean="0">
                <a:solidFill>
                  <a:schemeClr val="bg1"/>
                </a:solidFill>
                <a:latin typeface="Cambria" panose="02040503050406030204" pitchFamily="18" charset="0"/>
                <a:ea typeface="Cambria" panose="02040503050406030204" pitchFamily="18" charset="0"/>
              </a:rPr>
              <a:t>88. ПЕДАГОГИ, УКАЗАННЫЕ В ПУНКТЕ 87 НАСТОЯЩИХ ПРАВИЛ, ДЛЯ РЕШЕНИЯ ВОПРОСА О ПРОДЛЕНИИ СРОКА ДЕЙСТВИЯ КВАЛИФИКАЦИОННОЙ КАТЕГОРИИ, ПРЕДОСТАВЛЯЮТ КОМИССИИ СЛЕДУЮЩИЕ ДОКУМЕНТЫ:</a:t>
            </a:r>
            <a:endParaRPr lang="ru-RU" sz="1400" dirty="0">
              <a:solidFill>
                <a:schemeClr val="bg1"/>
              </a:solidFill>
              <a:latin typeface="Cambria" panose="02040503050406030204" pitchFamily="18" charset="0"/>
              <a:ea typeface="Cambria" panose="02040503050406030204" pitchFamily="18" charset="0"/>
            </a:endParaRPr>
          </a:p>
        </p:txBody>
      </p:sp>
      <p:sp>
        <p:nvSpPr>
          <p:cNvPr id="6" name="Прямоугольник 5"/>
          <p:cNvSpPr/>
          <p:nvPr/>
        </p:nvSpPr>
        <p:spPr>
          <a:xfrm>
            <a:off x="425034" y="1338053"/>
            <a:ext cx="11261048" cy="81560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ик 7"/>
          <p:cNvSpPr/>
          <p:nvPr/>
        </p:nvSpPr>
        <p:spPr>
          <a:xfrm>
            <a:off x="524934" y="2315011"/>
            <a:ext cx="11161148" cy="584775"/>
          </a:xfrm>
          <a:prstGeom prst="rect">
            <a:avLst/>
          </a:prstGeom>
          <a:solidFill>
            <a:schemeClr val="accent5">
              <a:lumMod val="50000"/>
            </a:schemeClr>
          </a:solidFill>
        </p:spPr>
        <p:txBody>
          <a:bodyPr wrap="square">
            <a:spAutoFit/>
          </a:bodyPr>
          <a:lstStyle/>
          <a:p>
            <a:r>
              <a:rPr lang="ru-RU" sz="1400" dirty="0" smtClean="0">
                <a:solidFill>
                  <a:schemeClr val="bg1"/>
                </a:solidFill>
                <a:latin typeface="Cambria" panose="02040503050406030204" pitchFamily="18" charset="0"/>
                <a:ea typeface="Cambria" panose="02040503050406030204" pitchFamily="18" charset="0"/>
              </a:rPr>
              <a:t>92. ПЕДАГОГИ ПРЕДПЕНСИОННОГО ВОЗРАСТА, КОТОРЫМ ОСТАЛОСЬ МЕНЕЕ ДВУХ ЛЕТ ДО ВЫХОДА НА ПЕНСИЮ, В СООТВЕТСТВИИ С ПУНКТОМ 1 СТАТЬИ 53 ТРУДОВОГО КОДЕКСА РЕСПУБЛИКИ КАЗАХСТАН ОСВОБОЖДАЮТСЯ ОТ НКТ</a:t>
            </a:r>
            <a:r>
              <a:rPr lang="ru-RU" dirty="0" smtClean="0"/>
              <a:t>.</a:t>
            </a:r>
            <a:endParaRPr lang="ru-RU" dirty="0"/>
          </a:p>
        </p:txBody>
      </p:sp>
      <p:sp>
        <p:nvSpPr>
          <p:cNvPr id="10" name="Прямоугольник 9"/>
          <p:cNvSpPr/>
          <p:nvPr/>
        </p:nvSpPr>
        <p:spPr>
          <a:xfrm>
            <a:off x="524934" y="2956349"/>
            <a:ext cx="11161148" cy="954107"/>
          </a:xfrm>
          <a:prstGeom prst="rect">
            <a:avLst/>
          </a:prstGeom>
          <a:solidFill>
            <a:schemeClr val="accent2"/>
          </a:solidFill>
        </p:spPr>
        <p:txBody>
          <a:bodyPr wrap="square">
            <a:spAutoFit/>
          </a:bodyPr>
          <a:lstStyle/>
          <a:p>
            <a:r>
              <a:rPr lang="ru-RU" sz="1400" dirty="0" smtClean="0">
                <a:solidFill>
                  <a:schemeClr val="bg1"/>
                </a:solidFill>
                <a:latin typeface="Cambria" panose="02040503050406030204" pitchFamily="18" charset="0"/>
                <a:ea typeface="Cambria" panose="02040503050406030204" pitchFamily="18" charset="0"/>
              </a:rPr>
              <a:t>93. ПЕДАГОГИ ПЕНСИОННОГО ВОЗРАСТА, ПРОДОЛЖАЮЩИЕ ОСУЩЕСТВЛЯТЬ ПЕДАГОГИЧЕСКУЮ ДЕЯТЕЛЬНОСТЬ ПОСЛЕ ВЫХОДА НА ПЕНСИЮ, ПРОХОДЯТ ПРОЦЕДУРУ АТТЕСТАЦИИ НА ОБЩИХ ОСНОВАНИЯХ.</a:t>
            </a:r>
          </a:p>
          <a:p>
            <a:r>
              <a:rPr lang="ru-RU" sz="1400" dirty="0" smtClean="0">
                <a:solidFill>
                  <a:schemeClr val="bg1"/>
                </a:solidFill>
                <a:latin typeface="Cambria" panose="02040503050406030204" pitchFamily="18" charset="0"/>
                <a:ea typeface="Cambria" panose="02040503050406030204" pitchFamily="18" charset="0"/>
              </a:rPr>
              <a:t>ПРИ ОТКАЗЕ ОТ ПРОЦЕДУРЫ ПРИСВОЕНИЯ (ПОДТВЕРЖДЕНИЯ) КВАЛИФИКАЦИОННОЙ КАТЕГОРИИ НА ОБЩИХ ОСНОВАНИЯХ КВАЛИФИКАЦИОННАЯ КАТЕГОРИЯ СНИЖАЕТСЯ ДО КВАЛИФИКАЦИОННОЙ КАТЕГОРИИ «ПЕДАГОГ».</a:t>
            </a:r>
            <a:endParaRPr lang="ru-RU" sz="1400" dirty="0">
              <a:solidFill>
                <a:schemeClr val="bg1"/>
              </a:solidFill>
              <a:latin typeface="Cambria" panose="02040503050406030204" pitchFamily="18" charset="0"/>
              <a:ea typeface="Cambria" panose="02040503050406030204" pitchFamily="18" charset="0"/>
            </a:endParaRPr>
          </a:p>
        </p:txBody>
      </p:sp>
      <p:sp>
        <p:nvSpPr>
          <p:cNvPr id="14" name="Прямоугольник 13"/>
          <p:cNvSpPr/>
          <p:nvPr/>
        </p:nvSpPr>
        <p:spPr>
          <a:xfrm>
            <a:off x="524934" y="4118421"/>
            <a:ext cx="11161148" cy="738664"/>
          </a:xfrm>
          <a:prstGeom prst="rect">
            <a:avLst/>
          </a:prstGeom>
          <a:solidFill>
            <a:schemeClr val="accent5">
              <a:lumMod val="50000"/>
            </a:schemeClr>
          </a:solidFill>
        </p:spPr>
        <p:txBody>
          <a:bodyPr wrap="square">
            <a:spAutoFit/>
          </a:bodyPr>
          <a:lstStyle/>
          <a:p>
            <a:r>
              <a:rPr lang="ru-RU" sz="1400" smtClean="0">
                <a:solidFill>
                  <a:schemeClr val="bg1"/>
                </a:solidFill>
                <a:latin typeface="Cambria" panose="02040503050406030204" pitchFamily="18" charset="0"/>
                <a:ea typeface="Cambria" panose="02040503050406030204" pitchFamily="18" charset="0"/>
              </a:rPr>
              <a:t>95. При переходе на новое место работы по соответствующей специальности в педагогической отрасли в пределах Республики Казахстан за педагогами (руководителями, заместителями руководителя, методистами) сохраняется имеющаяся квалификационная категория до истечения срока ее действия.</a:t>
            </a:r>
            <a:endParaRPr lang="ru-RU" sz="1400" dirty="0">
              <a:solidFill>
                <a:schemeClr val="bg1"/>
              </a:solidFill>
              <a:latin typeface="Cambria" panose="02040503050406030204" pitchFamily="18" charset="0"/>
              <a:ea typeface="Cambria" panose="02040503050406030204" pitchFamily="18" charset="0"/>
            </a:endParaRPr>
          </a:p>
        </p:txBody>
      </p:sp>
      <p:sp>
        <p:nvSpPr>
          <p:cNvPr id="29" name="Прямоугольник 28"/>
          <p:cNvSpPr/>
          <p:nvPr/>
        </p:nvSpPr>
        <p:spPr>
          <a:xfrm>
            <a:off x="1519018" y="183871"/>
            <a:ext cx="9452519" cy="400110"/>
          </a:xfrm>
          <a:prstGeom prst="rect">
            <a:avLst/>
          </a:prstGeom>
        </p:spPr>
        <p:txBody>
          <a:bodyPr wrap="square">
            <a:spAutoFit/>
          </a:bodyPr>
          <a:lstStyle/>
          <a:p>
            <a:r>
              <a:rPr lang="ru-RU" sz="2000" b="1" dirty="0" smtClean="0">
                <a:solidFill>
                  <a:schemeClr val="bg1"/>
                </a:solidFill>
                <a:latin typeface="Cambria" panose="02040503050406030204" pitchFamily="18" charset="0"/>
                <a:ea typeface="Cambria" panose="02040503050406030204" pitchFamily="18" charset="0"/>
              </a:rPr>
              <a:t>ПРАВИЛА И УСЛОВИЯ ПРОВЕДЕНИЯ </a:t>
            </a:r>
            <a:r>
              <a:rPr lang="ru-RU" sz="2000" b="1" dirty="0">
                <a:solidFill>
                  <a:schemeClr val="bg1"/>
                </a:solidFill>
                <a:latin typeface="Cambria" panose="02040503050406030204" pitchFamily="18" charset="0"/>
                <a:ea typeface="Cambria" panose="02040503050406030204" pitchFamily="18" charset="0"/>
              </a:rPr>
              <a:t>АТТЕСТАЦИИ ПЕДАГОГОВ</a:t>
            </a:r>
            <a:endParaRPr lang="ru-RU" sz="2000" dirty="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xmlns="" val="31389294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31496"/>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a:off x="0" y="6524625"/>
            <a:ext cx="12192000" cy="33337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Прямоугольник 14"/>
          <p:cNvSpPr/>
          <p:nvPr/>
        </p:nvSpPr>
        <p:spPr>
          <a:xfrm>
            <a:off x="664703" y="759717"/>
            <a:ext cx="11161148" cy="646331"/>
          </a:xfrm>
          <a:prstGeom prst="rect">
            <a:avLst/>
          </a:prstGeom>
        </p:spPr>
        <p:txBody>
          <a:bodyPr wrap="square">
            <a:spAutoFit/>
          </a:bodyPr>
          <a:lstStyle/>
          <a:p>
            <a:pPr algn="ctr"/>
            <a:r>
              <a:rPr lang="ru-RU" b="1" dirty="0" smtClean="0">
                <a:latin typeface="Cambria" panose="02040503050406030204" pitchFamily="18" charset="0"/>
                <a:ea typeface="Cambria" panose="02040503050406030204" pitchFamily="18" charset="0"/>
              </a:rPr>
              <a:t>ПАРАГРАФ 2. ПОРЯДОК ДОСРОЧНОГО ПРИСВОЕНИЯ КВАЛИФИКАЦИОННЫХ КАТЕГОРИЙ ПЕДАГОГАМ</a:t>
            </a:r>
            <a:endParaRPr lang="ru-RU" dirty="0">
              <a:latin typeface="Cambria" panose="02040503050406030204" pitchFamily="18" charset="0"/>
              <a:ea typeface="Cambria" panose="02040503050406030204" pitchFamily="18" charset="0"/>
            </a:endParaRPr>
          </a:p>
        </p:txBody>
      </p:sp>
      <p:sp>
        <p:nvSpPr>
          <p:cNvPr id="16" name="Прямоугольник 15"/>
          <p:cNvSpPr/>
          <p:nvPr/>
        </p:nvSpPr>
        <p:spPr>
          <a:xfrm>
            <a:off x="544696" y="1413956"/>
            <a:ext cx="11102608" cy="954107"/>
          </a:xfrm>
          <a:prstGeom prst="rect">
            <a:avLst/>
          </a:prstGeom>
          <a:solidFill>
            <a:schemeClr val="bg2"/>
          </a:solidFill>
        </p:spPr>
        <p:txBody>
          <a:bodyPr wrap="square">
            <a:spAutoFit/>
          </a:bodyPr>
          <a:lstStyle/>
          <a:p>
            <a:pPr algn="just"/>
            <a:r>
              <a:rPr lang="ru-RU" sz="1400" dirty="0" smtClean="0">
                <a:latin typeface="Cambria" panose="02040503050406030204" pitchFamily="18" charset="0"/>
                <a:ea typeface="Cambria" panose="02040503050406030204" pitchFamily="18" charset="0"/>
              </a:rPr>
              <a:t>111. ДОСРОЧНОЕ ПРИСВОЕНИЕ КВАЛИФИКАЦИОННОЙ КАТЕГОРИИ ДОПУСКАЕТСЯ ЧЕРЕЗ ДВА ГОДА ПОСЛЕ ОЧЕРЕДНОЙ АТТЕСТАЦИИ. ЗАЯВЛЕНИЕ НА ДОСРОЧНУЮ АТТЕСТАЦИЮ ПЕДАГОГ ПОДАЕТ ПОСЛЕ УСПЕШНОЙ СДАЧИ НКТ И НАЛИЧИИ СООТВЕТСТВУЮЩИХ РЕЗУЛЬТАТОВ ДЕЯТЕЛЬНОСТИ НЕ МЕНЕЕ, ЧЕМ ЗА ПОСЛЕДНИЕ ДВА ГОДА В ПОРЯДКЕ, ОПРЕДЕЛЯЕМОМ НАСТОЯЩИМИ ПРАВИЛАМИ ПО ФОРМЕ СОГЛАСНО ПРИЛОЖЕНИЮ 19 К НАСТОЯЩИМ ПРАВИЛАМ.</a:t>
            </a:r>
            <a:endParaRPr lang="ru-RU" sz="1400" dirty="0">
              <a:latin typeface="Cambria" panose="02040503050406030204" pitchFamily="18" charset="0"/>
              <a:ea typeface="Cambria" panose="02040503050406030204" pitchFamily="18" charset="0"/>
            </a:endParaRPr>
          </a:p>
        </p:txBody>
      </p:sp>
      <p:sp>
        <p:nvSpPr>
          <p:cNvPr id="29" name="Прямоугольник 28"/>
          <p:cNvSpPr/>
          <p:nvPr/>
        </p:nvSpPr>
        <p:spPr>
          <a:xfrm>
            <a:off x="1519018" y="183871"/>
            <a:ext cx="9452519" cy="400110"/>
          </a:xfrm>
          <a:prstGeom prst="rect">
            <a:avLst/>
          </a:prstGeom>
        </p:spPr>
        <p:txBody>
          <a:bodyPr wrap="square">
            <a:spAutoFit/>
          </a:bodyPr>
          <a:lstStyle/>
          <a:p>
            <a:pPr algn="ctr"/>
            <a:r>
              <a:rPr lang="ru-RU" sz="2000" b="1" dirty="0">
                <a:solidFill>
                  <a:schemeClr val="bg1"/>
                </a:solidFill>
                <a:latin typeface="Cambria" panose="02040503050406030204" pitchFamily="18" charset="0"/>
                <a:ea typeface="Cambria" panose="02040503050406030204" pitchFamily="18" charset="0"/>
              </a:rPr>
              <a:t>ПРАВИЛА И УСЛОВИЯ ПРОВЕДЕНИЯ АТТЕСТАЦИИ ПЕДАГОГОВ</a:t>
            </a:r>
            <a:endParaRPr lang="ru-RU" sz="2000" dirty="0">
              <a:solidFill>
                <a:schemeClr val="bg1"/>
              </a:solidFill>
              <a:latin typeface="Cambria" panose="02040503050406030204" pitchFamily="18" charset="0"/>
              <a:ea typeface="Cambria" panose="02040503050406030204" pitchFamily="18" charset="0"/>
            </a:endParaRPr>
          </a:p>
        </p:txBody>
      </p:sp>
      <p:sp>
        <p:nvSpPr>
          <p:cNvPr id="21" name="Прямоугольник 20"/>
          <p:cNvSpPr/>
          <p:nvPr/>
        </p:nvSpPr>
        <p:spPr>
          <a:xfrm>
            <a:off x="583474" y="2505335"/>
            <a:ext cx="11074400" cy="523220"/>
          </a:xfrm>
          <a:prstGeom prst="rect">
            <a:avLst/>
          </a:prstGeom>
          <a:solidFill>
            <a:schemeClr val="accent2"/>
          </a:solidFill>
        </p:spPr>
        <p:txBody>
          <a:bodyPr wrap="square">
            <a:spAutoFit/>
          </a:bodyPr>
          <a:lstStyle/>
          <a:p>
            <a:pPr algn="just"/>
            <a:r>
              <a:rPr lang="ru-RU" sz="1400" dirty="0" smtClean="0">
                <a:solidFill>
                  <a:schemeClr val="bg1"/>
                </a:solidFill>
                <a:latin typeface="Cambria" panose="02040503050406030204" pitchFamily="18" charset="0"/>
                <a:ea typeface="Cambria" panose="02040503050406030204" pitchFamily="18" charset="0"/>
              </a:rPr>
              <a:t>112. ДЛЯ ДОСРОЧНОГО ПРИСВОЕНИЯ КВАЛИФИКАЦИОННОЙ КАТЕГОРИИ «ПЕДАГОГ-МОДЕРАТОР» УЧАСТВУЮТ ПЕДАГОГИ ПРИ СООТВЕТСТВИИ НЕ МЕНЕЕ ДВУМ СЛЕДУЮЩИМ ТРЕБОВАНИЯМ:</a:t>
            </a:r>
            <a:endParaRPr lang="ru-RU" sz="1400" dirty="0">
              <a:solidFill>
                <a:schemeClr val="bg1"/>
              </a:solidFill>
              <a:latin typeface="Cambria" panose="02040503050406030204" pitchFamily="18" charset="0"/>
              <a:ea typeface="Cambria" panose="02040503050406030204" pitchFamily="18" charset="0"/>
            </a:endParaRPr>
          </a:p>
        </p:txBody>
      </p:sp>
      <p:sp>
        <p:nvSpPr>
          <p:cNvPr id="22" name="Прямоугольник 21"/>
          <p:cNvSpPr/>
          <p:nvPr/>
        </p:nvSpPr>
        <p:spPr>
          <a:xfrm>
            <a:off x="252296" y="3135767"/>
            <a:ext cx="11490825" cy="2250880"/>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p:cNvSpPr/>
          <p:nvPr/>
        </p:nvSpPr>
        <p:spPr>
          <a:xfrm>
            <a:off x="252296" y="3218050"/>
            <a:ext cx="11242377" cy="2031325"/>
          </a:xfrm>
          <a:prstGeom prst="rect">
            <a:avLst/>
          </a:prstGeom>
        </p:spPr>
        <p:txBody>
          <a:bodyPr wrap="square">
            <a:spAutoFit/>
          </a:bodyPr>
          <a:lstStyle/>
          <a:p>
            <a:pPr marL="285750" indent="-285750" algn="just">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ОКОНЧИВШИЕ ВЫСШЕЕ УЧЕБНОЕ ЗАВЕДЕНИЕ С ПРАВОМ ПРЕПОДАВАНИЯ ПРЕДМЕТА (ДИСЦИПЛИНЫ) НА АНГЛИЙСКОМ ЯЗЫКЕ, ИМЕЮЩИЕ СЕРТИФИКАТ (УДОСТОВЕРЕНИЕ), ПОДТВЕРЖДАЮЩИЕ ЗНАНИЕ АНГЛИЙСКОГО ЯЗЫКА НЕ НИЖЕ УРОВНЯ С1 (ПО ШКАЛЕ СЕФР (CEFR) ИЛИ ИМЕЮЩИЕ ДИПЛОМ С ПРИСВОЕНИЕМ АКАДЕМИЧЕСКОЙ СТЕПЕНИ «МАГИСТРА» ПО НАУЧНО-ПЕДАГОГИЧЕСКОМУ ПРОФИЛЮ;</a:t>
            </a:r>
          </a:p>
          <a:p>
            <a:pPr marL="285750" indent="-285750" algn="just">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ЯВЛЯЮЩИЕСЯ ПРИЗЕРАМИ ИЛИ ПОБЕДИТЕЛЯМИ КОНКУРСОВ ПРОФЕССИОНАЛЬНОГО МАСТЕРСТВА НА УРОВНЕ РАЙОНА (ГОРОДА ОБЛАСТНОГО /РЕСПУБЛИКАНСКОГО ЗНАЧЕНИЯ) В СООТВЕТСТВИИ С ПЕРЕЧНЕМ, УТВЕРЖДЕННЫМ УПОЛНОМОЧЕННЫМ ОРГАНОМ В ОБЛАСТИ ОБРАЗОВАНИЯ;</a:t>
            </a:r>
          </a:p>
          <a:p>
            <a:pPr marL="285750" indent="-285750" algn="just">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ПОДГОТОВИВШИЕ ПОБЕДИТЕЛЕЙ ИЛИ ПРИЗЕРОВ ОЛИМПИАД, КОНКУРСОВ, СОРЕВНОВАНИЙ НА ОБЛАСТНОМ УРОВНЕ В СООТВЕТСТВИИ С ПЕРЕЧНЕМ, УТВЕРЖДЕННЫМ УПОЛНОМОЧЕННЫМ ОРГАНОМ В ОБЛАСТИ ОБРАЗОВАНИЯ;</a:t>
            </a:r>
            <a:endParaRPr lang="ru-RU" sz="1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xmlns="" val="33293760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Прямоугольник 21"/>
          <p:cNvSpPr/>
          <p:nvPr/>
        </p:nvSpPr>
        <p:spPr>
          <a:xfrm>
            <a:off x="134089" y="2020806"/>
            <a:ext cx="11947075" cy="4740211"/>
          </a:xfrm>
          <a:prstGeom prst="rect">
            <a:avLst/>
          </a:prstGeom>
          <a:no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Прямоугольник 1"/>
          <p:cNvSpPr/>
          <p:nvPr/>
        </p:nvSpPr>
        <p:spPr>
          <a:xfrm>
            <a:off x="0" y="0"/>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ru-RU" dirty="0"/>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Прямоугольник 12"/>
          <p:cNvSpPr/>
          <p:nvPr/>
        </p:nvSpPr>
        <p:spPr>
          <a:xfrm>
            <a:off x="289403" y="2020806"/>
            <a:ext cx="11429525" cy="4801314"/>
          </a:xfrm>
          <a:prstGeom prst="rect">
            <a:avLst/>
          </a:prstGeom>
        </p:spPr>
        <p:txBody>
          <a:bodyPr wrap="square">
            <a:spAutoFit/>
          </a:bodyPr>
          <a:lstStyle/>
          <a:p>
            <a:pPr marL="285750" indent="-285750" algn="just">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ЯВЛЯЮЩИЕСЯ ПРИЗЕРАМИ ИЛИ ПОБЕДИТЕЛЯМИ КОНКУРСОВ ПРОФЕССИОНАЛЬНОГО МАСТЕРСТВА НА ОБЛАСТНОМ, РЕСПУБЛИКАНСКОМ УРОВНЯХ В СООТВЕТСТВИИ С ПЕРЕЧНЕМ, УТВЕРЖДЕННЫМ УПОЛНОМОЧЕННЫМ ОРГАНОМ В ОБЛАСТИ ОБРАЗОВАНИЯ;</a:t>
            </a:r>
          </a:p>
          <a:p>
            <a:pPr marL="285750" indent="-285750" algn="just">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ПОДГОТОВИВШИЕ ПОБЕДИТЕЛЕЙ ИЛИ ПРИЗЕРОВ ОЛИМПИАД, КОНКУРСОВ, СОРЕВНОВАНИЙ НА ОБЛАСТНОМ, РЕСПУБЛИКАНСКОМ УРОВНЯХ В СООТВЕТСТВИИ С ПЕРЕЧНЕМ, УТВЕРЖДЕННЫМ УПОЛНОМОЧЕННЫМ ОРГАНОМ В ОБЛАСТИ ОБРАЗОВАНИЯ;</a:t>
            </a:r>
          </a:p>
          <a:p>
            <a:pPr marL="285750" indent="-285750" algn="just">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ВЛАДЕЮЩИЕ АНГЛИЙСКИМ ЯЗЫКОМ НА УРОВНЕ НЕ НИЖЕ С1 (ПО ШКАЛЕ СЕФР (CEFR) И ПРЕПОДАЮЩИЕ ПРЕДМЕТЫ НА АНГЛИЙСКОМ ЯЗЫКЕ;</a:t>
            </a:r>
          </a:p>
          <a:p>
            <a:pPr marL="285750" indent="-285750" algn="just">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ПЕРЕШЕДШИЕ НА ПЕДАГОГИЧЕСКУЮ РАБОТУ В ОРГАНИЗАЦИИ ОБРАЗОВАНИЯ ИЗ ВЫСШЕГО УЧЕБНОГО ЗАВЕДЕНИЯ, ИМЕЮЩИЕ СТАЖ ПЕДАГОГИЧЕСКОЙ РАБОТЫ НЕ МЕНЕЕ ДВУХ ЛЕТ;</a:t>
            </a:r>
          </a:p>
          <a:p>
            <a:pPr marL="285750" indent="-285750" algn="just">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ПЕРЕШЕДШИЕ НА ПЕДАГОГИЧЕСКУЮ РАБОТУ В ОРГАНИЗАЦИИ ОБРАЗОВАНИЯ С ПРОИЗВОДСТВА, ИЗ ПРОФИЛЬНЫХ ОРГАНИЗАЦИЙ (ОРГАНИЗАЦИИ, УЧРЕЖДЕНИЯ И ПРЕДПРИЯТИЯ, СООТВЕТСТВУЮЩИЕ ПРОФИЛЮ ПОДГОТОВКИ КАДРОВ В ОРГАНИЗАЦИИ ОБРАЗОВАНИЯ), ИМЕЮЩИЕ СТАЖ РАБОТЫ ПО СПЕЦИАЛЬНОСТИ НЕ МЕНЕЕ ТРЕХ ЛЕТ;</a:t>
            </a:r>
          </a:p>
          <a:p>
            <a:pPr marL="285750" indent="-285750" algn="just">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ЯВЛЯЮЩИЕСЯ КАНДИДАТАМИ ИЛИ МАСТЕРАМИ СПОРТА МЕЖДУНАРОДНОГО КЛАССА ПО ПРОФИЛИРУЮЩЕМУ ПРЕДМЕТУ;</a:t>
            </a:r>
          </a:p>
          <a:p>
            <a:pPr marL="285750" indent="-285750" algn="just">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МАСТЕРА ПРОИЗВОДСТВЕННОГО ОБУЧЕНИЯ, ИМЕЮЩИЕ САМЫЙ ВЫСОКИЙ КВАЛИФИКАЦИОННЫЙ РАЗРЯД ПО ПРОФИЛЮ;</a:t>
            </a:r>
          </a:p>
          <a:p>
            <a:pPr marL="285750" indent="-285750" algn="just">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УДОСТОЕННЫЕ ЗВАНИЯ «ЛУЧШИЙ ПЕДАГОГ» РАЙОННОГО/ГОРОДСКОГО УРОВНЯ;</a:t>
            </a:r>
          </a:p>
          <a:p>
            <a:pPr marL="285750" indent="-285750" algn="just">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ПОДГОТОВИВШИЕ ПОБЕДИТЕЛЕЙ ИЛИ ПРИЗЕРОВ ОБЛАСТНЫХ ЧЕМПИОНАТОВ УОРЛД СКИЛС (WORLDSKILLS);</a:t>
            </a:r>
          </a:p>
          <a:p>
            <a:pPr marL="285750" indent="-285750" algn="just">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ВХОДЯЩИЕ В СОСТАВ ЭКСПЕРТОВ ПО ЭКСПЕРТИЗЕ УЧЕБНИКОВ, УЧЕБНО-МЕТОДИЧЕСКИХ КОМПЛЕКСОВ И УЧЕБНО-МЕТОДИЧЕСКИХ ПОСОБИЙ В СООТВЕТСТВИИ С «ЭЛЕКТРОННОЙ БАЗОЙ ЭКСПЕРТОВ» РЕСПУБЛИКАНСКОГО НАУЧНО-ПРАКТИЧЕСКОГО ЦЕНТРА ЭКСПЕРТИЗЫ СОДЕРЖАНИЯ ОБРАЗОВАНИЯ ИЛИ РЕКОМЕНДОВАННЫХ РЕСПУБЛИКАНСКИМ УЧЕБНО-МЕТОДИЧЕСКИМ СОВЕТОМ;</a:t>
            </a:r>
            <a:endParaRPr lang="en-US" sz="1400" dirty="0" smtClean="0">
              <a:latin typeface="Cambria" panose="02040503050406030204" pitchFamily="18" charset="0"/>
              <a:ea typeface="Cambria" panose="02040503050406030204" pitchFamily="18" charset="0"/>
            </a:endParaRPr>
          </a:p>
          <a:p>
            <a:pPr marL="285750" indent="-285750" algn="just">
              <a:buFont typeface="Wingdings" panose="05000000000000000000" pitchFamily="2" charset="2"/>
              <a:buChar char="q"/>
            </a:pPr>
            <a:r>
              <a:rPr lang="ru-RU" sz="1400" dirty="0">
                <a:latin typeface="Cambria" panose="02040503050406030204" pitchFamily="18" charset="0"/>
                <a:ea typeface="Cambria" panose="02040503050406030204" pitchFamily="18" charset="0"/>
              </a:rPr>
              <a:t>ПОДГОТОВИВШИЕ ВИДЕО-, ТЕЛЕУРОКИ, ВКЛЮЧЕННЫЕ ДЛЯ ТРАНСЛЯЦИИ НА ТЕЛЕВИДЕНИИ ОБЛАСТИ, СТРАНЫ.</a:t>
            </a:r>
          </a:p>
          <a:p>
            <a:pPr marL="285750" indent="-285750" algn="just">
              <a:buFont typeface="Wingdings" panose="05000000000000000000" pitchFamily="2" charset="2"/>
              <a:buChar char="q"/>
            </a:pPr>
            <a:endParaRPr lang="ru-RU" sz="1400" dirty="0" smtClean="0">
              <a:latin typeface="Cambria" panose="02040503050406030204" pitchFamily="18" charset="0"/>
              <a:ea typeface="Cambria" panose="02040503050406030204" pitchFamily="18" charset="0"/>
            </a:endParaRPr>
          </a:p>
          <a:p>
            <a:pPr marL="171450" indent="-171450" algn="just">
              <a:spcAft>
                <a:spcPts val="0"/>
              </a:spcAft>
              <a:buFont typeface="Wingdings" panose="05000000000000000000" pitchFamily="2" charset="2"/>
              <a:buChar char="q"/>
            </a:pPr>
            <a:endParaRPr lang="en-US" sz="1200" dirty="0" smtClean="0">
              <a:solidFill>
                <a:srgbClr val="000000"/>
              </a:solidFill>
              <a:latin typeface="Cambria" panose="02040503050406030204" pitchFamily="18" charset="0"/>
              <a:ea typeface="Cambria" panose="02040503050406030204" pitchFamily="18" charset="0"/>
            </a:endParaRPr>
          </a:p>
        </p:txBody>
      </p:sp>
      <p:sp>
        <p:nvSpPr>
          <p:cNvPr id="21" name="Прямоугольник 20"/>
          <p:cNvSpPr/>
          <p:nvPr/>
        </p:nvSpPr>
        <p:spPr>
          <a:xfrm>
            <a:off x="984588" y="1098271"/>
            <a:ext cx="9986950" cy="738664"/>
          </a:xfrm>
          <a:prstGeom prst="rect">
            <a:avLst/>
          </a:prstGeom>
          <a:solidFill>
            <a:schemeClr val="accent5">
              <a:lumMod val="50000"/>
            </a:schemeClr>
          </a:solidFill>
        </p:spPr>
        <p:txBody>
          <a:bodyPr wrap="square">
            <a:spAutoFit/>
          </a:bodyPr>
          <a:lstStyle/>
          <a:p>
            <a:pPr algn="ctr"/>
            <a:r>
              <a:rPr lang="ru-RU" sz="1400" dirty="0" smtClean="0">
                <a:solidFill>
                  <a:schemeClr val="bg1"/>
                </a:solidFill>
                <a:latin typeface="Cambria" panose="02040503050406030204" pitchFamily="18" charset="0"/>
                <a:ea typeface="Cambria" panose="02040503050406030204" pitchFamily="18" charset="0"/>
              </a:rPr>
              <a:t>113. ДЛЯ ДОСРОЧНОГО ПРИСВОЕНИЯ КВАЛИФИКАЦИОННОЙ КАТЕГОРИИ «ПЕДАГОГ-ЭКСПЕРТ» УЧАСТВУЮТ ПЕДАГОГИ ПРИ СООТВЕТСТВИИ НЕ МЕНЕЕ ШЕСТИ СЛЕДУЮЩИМ ТРЕБОВАНИЯМ (ЗА ИСКЛЮЧЕНИЕМ ЛИЦ, УКАЗАННЫХ В ПЯТОМ АБЗАЦЕ НАСТОЯЩЕГО ПУНКТА):</a:t>
            </a:r>
            <a:endParaRPr lang="ru-RU" sz="1400" dirty="0">
              <a:solidFill>
                <a:schemeClr val="bg1"/>
              </a:solidFill>
              <a:latin typeface="Cambria" panose="02040503050406030204" pitchFamily="18" charset="0"/>
              <a:ea typeface="Cambria" panose="02040503050406030204" pitchFamily="18" charset="0"/>
            </a:endParaRPr>
          </a:p>
        </p:txBody>
      </p:sp>
      <p:sp>
        <p:nvSpPr>
          <p:cNvPr id="26" name="Прямоугольник 25"/>
          <p:cNvSpPr/>
          <p:nvPr/>
        </p:nvSpPr>
        <p:spPr>
          <a:xfrm>
            <a:off x="1519018" y="183871"/>
            <a:ext cx="9452519" cy="400110"/>
          </a:xfrm>
          <a:prstGeom prst="rect">
            <a:avLst/>
          </a:prstGeom>
        </p:spPr>
        <p:txBody>
          <a:bodyPr wrap="square">
            <a:spAutoFit/>
          </a:bodyPr>
          <a:lstStyle/>
          <a:p>
            <a:pPr algn="ctr"/>
            <a:r>
              <a:rPr lang="ru-RU" sz="2000" b="1" dirty="0">
                <a:solidFill>
                  <a:schemeClr val="bg1"/>
                </a:solidFill>
                <a:latin typeface="Cambria" panose="02040503050406030204" pitchFamily="18" charset="0"/>
                <a:ea typeface="Cambria" panose="02040503050406030204" pitchFamily="18" charset="0"/>
              </a:rPr>
              <a:t>ПРАВИЛА И УСЛОВИЯ ПРОВЕДЕНИЯ АТТЕСТАЦИИ ПЕДАГОГОВ</a:t>
            </a:r>
            <a:endParaRPr lang="ru-RU" sz="2000" dirty="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xmlns="" val="8043246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p:nvPr/>
        </p:nvSpPr>
        <p:spPr>
          <a:xfrm>
            <a:off x="330200" y="1198491"/>
            <a:ext cx="11455400" cy="5134499"/>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Прямоугольник 1"/>
          <p:cNvSpPr/>
          <p:nvPr/>
        </p:nvSpPr>
        <p:spPr>
          <a:xfrm>
            <a:off x="0" y="0"/>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flipV="1">
            <a:off x="0" y="6857997"/>
            <a:ext cx="12192000" cy="45719"/>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sp>
        <p:nvSpPr>
          <p:cNvPr id="20" name="TextBox 19"/>
          <p:cNvSpPr txBox="1"/>
          <p:nvPr/>
        </p:nvSpPr>
        <p:spPr>
          <a:xfrm>
            <a:off x="11517606" y="171389"/>
            <a:ext cx="489236" cy="400110"/>
          </a:xfrm>
          <a:prstGeom prst="rect">
            <a:avLst/>
          </a:prstGeom>
          <a:noFill/>
        </p:spPr>
        <p:txBody>
          <a:bodyPr wrap="none" rtlCol="0">
            <a:spAutoFit/>
          </a:bodyPr>
          <a:lstStyle/>
          <a:p>
            <a:r>
              <a:rPr lang="kk-KZ" sz="2000" b="1" dirty="0" smtClean="0">
                <a:solidFill>
                  <a:schemeClr val="bg1"/>
                </a:solidFill>
                <a:latin typeface="Cambria" panose="02040503050406030204" pitchFamily="18" charset="0"/>
                <a:ea typeface="Segoe UI" panose="020B0502040204020203" pitchFamily="34" charset="0"/>
                <a:cs typeface="Segoe UI" panose="020B0502040204020203" pitchFamily="34" charset="0"/>
              </a:rPr>
              <a:t>16</a:t>
            </a:r>
            <a:endParaRPr lang="ru-RU" sz="2000" b="1" dirty="0">
              <a:solidFill>
                <a:schemeClr val="bg1"/>
              </a:solidFill>
              <a:latin typeface="Cambria" panose="02040503050406030204" pitchFamily="18" charset="0"/>
              <a:ea typeface="Segoe UI" panose="020B0502040204020203" pitchFamily="34" charset="0"/>
              <a:cs typeface="Segoe UI" panose="020B0502040204020203" pitchFamily="34" charset="0"/>
            </a:endParaRPr>
          </a:p>
        </p:txBody>
      </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Прямоугольник 6"/>
          <p:cNvSpPr/>
          <p:nvPr/>
        </p:nvSpPr>
        <p:spPr>
          <a:xfrm>
            <a:off x="252296" y="1492418"/>
            <a:ext cx="11602262" cy="4832092"/>
          </a:xfrm>
          <a:prstGeom prst="rect">
            <a:avLst/>
          </a:prstGeom>
        </p:spPr>
        <p:txBody>
          <a:bodyPr wrap="square">
            <a:spAutoFit/>
          </a:bodyPr>
          <a:lstStyle/>
          <a:p>
            <a:pPr marL="285750" indent="-285750" algn="just">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ЯВЛЯЮЩИЕСЯ ПРИЗЕРАМИ ИЛИ ПОБЕДИТЕЛЯМИ КОНКУРСОВ ПРОФЕССИОНАЛЬНОГО МАСТЕРСТВА НА РЕСПУБЛИКАНСКОМ, МЕЖДУНАРОДНОМ УРОВНЯХ В СООТВЕТСТВИИ С ПЕРЕЧНЕМ, УТВЕРЖДЕННЫМ УПОЛНОМОЧЕННЫМ ОРГАНОМ В ОБЛАСТИ ОБРАЗОВАНИЯ;</a:t>
            </a:r>
          </a:p>
          <a:p>
            <a:pPr marL="285750" indent="-285750" algn="just">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ПОДГОТОВИВШИЕ ПОБЕДИТЕЛЕЙ ИЛИ ПРИЗЕРОВ ОЛИМПИАД, КОНКУРСОВ, СОРЕВНОВАНИЙ НА РЕСПУБЛИКАНСКОМ, МЕЖДУНАРОДНОМ УРОВНЯХ В СООТВЕТСТВИИ С ПЕРЕЧНЕМ, УТВЕРЖДЕННЫМ УПОЛНОМОЧЕННЫМ ОРГАНОМ В ОБЛАСТИ ОБРАЗОВАНИЯ;</a:t>
            </a:r>
          </a:p>
          <a:p>
            <a:pPr marL="285750" indent="-285750" algn="just">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ЯВЛЯЮЩИЕСЯ АВТОРАМИ (СОАВТОРАМИ) ИЗДАННЫХ УЧЕБНИКОВ, УЧЕБНО-МЕТОДИЧЕСКИХ ПОСОБИЙ, ВКЛЮЧЕННЫХ В ПЕРЕЧЕНЬ УЧЕБНИКОВ, УЧЕБНО-МЕТОДИЧЕСКИХ КОМПЛЕКСОВ И УЧЕБНО-МЕТОДИЧЕСКИХ ПОСОБИЙ, УТВЕРЖДЕННЫХ УПОЛНОМОЧЕННЫМ ОРГАНОМ В ОБЛАСТИ ОБРАЗОВАНИЯ;</a:t>
            </a:r>
          </a:p>
          <a:p>
            <a:pPr marL="285750" indent="-285750" algn="just">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ИМЕЮЩИЕ УЧЕНУЮ СТЕПЕНЬ КАНДИДАТА НАУК/ДОКТОРА ИЛИ ДОКТОРА PHD И СТАЖ ПЕДАГОГИЧЕСКОЙ РАБОТЫ НЕ МЕНЕЕ ТРЕХ ЛЕТ;</a:t>
            </a:r>
          </a:p>
          <a:p>
            <a:pPr marL="285750" indent="-285750" algn="just">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ПЕРЕШЕДШИЕ НА ПЕДАГОГИЧЕСКУЮ РАБОТУ С ПРЕДПРИЯТИЯ, ПРОФИЛЬНОЙ ОРГАНИЗАЦИИ, ИМЕЮЩИЕ СТАЖ РАБОТЫ НЕ МЕНЕЕ ТРЕХ ЛЕТ;</a:t>
            </a:r>
          </a:p>
          <a:p>
            <a:pPr marL="285750" indent="-285750" algn="just">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ВХОДЯЩИЕ В СОСТАВ ЭКСПЕРТОВ ПО ЭКСПЕРТИЗЕ УЧЕБНИКОВ, УЧЕБНО-МЕТОДИЧЕСКИХ КОМПЛЕКСОВ И УЧЕБНО-МЕТОДИЧЕСКИХ ПОСОБИЙ В СООТВЕТСТВИИ С «ЭЛЕКТРОННОЙ БАЗОЙ ЭКСПЕРТОВ» РЕСПУБЛИКАНСКОГО НАУЧНО-ПРАКТИЧЕСКОГО ЦЕНТРА ЭКСПЕРТИЗЫ СОДЕРЖАНИЯ ОБРАЗОВАНИЯ ИЛИ РЕКОМЕНДОВАННЫХ РЕСПУБЛИКАНСКИМ УЧЕБНО-МЕТОДИЧЕСКИМ СОВЕТОМ ПРИ ДЕПАРТАМЕНТЕ ТЕХНИЧЕСКОГО И ПРОФЕССИОНАЛЬНОГО ОБРАЗОВАНИЯ;</a:t>
            </a:r>
          </a:p>
          <a:p>
            <a:pPr marL="285750" indent="-285750" algn="just">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ПОДГОТОВИВШИЕ ВИДЕО-, ТЕЛЕУРОКИ, ВКЛЮЧЕННЫЕ ДЛЯ ТРАНСЛЯЦИИ НА ТЕЛЕВИДЕНИИ ОБЛАСТИ, СТРАНЫ;</a:t>
            </a:r>
          </a:p>
          <a:p>
            <a:pPr marL="285750" indent="-285750" algn="just">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УДОСТОЕННЫЕ ЗВАНИЯ «ЛУЧШИЙ ПЕДАГОГ» ОБЛАСТНОГО УРОВНЯ;</a:t>
            </a:r>
          </a:p>
          <a:p>
            <a:pPr marL="285750" indent="-285750" algn="just">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ЯВЛЯЮЩИЕСЯ УЧАСТНИКАМИ ИЛИ ПРИЗЕРАМИ, ИЛИ ПОБЕДИТЕЛЯМИ НАЦИОНАЛЬНОЙ ПРЕМИИ «УЧИТЕЛЬ КАЗАХСТАНА»;</a:t>
            </a:r>
          </a:p>
          <a:p>
            <a:pPr marL="285750" indent="-285750" algn="just">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ПОДГОТОВИВШИЕ ПОБЕДИТЕЛЕЙ ИЛИ ПРИЗЕРОВ РЕСПУБЛИКАНСКИХ ИЛИ МЕЖДУНАРОДНЫХ ЧЕМПИОНАТОВ УОРЛД СКИЛС (WORLDSKILLS).</a:t>
            </a:r>
            <a:endParaRPr lang="ru-RU" sz="1400" dirty="0">
              <a:latin typeface="Cambria" panose="02040503050406030204" pitchFamily="18" charset="0"/>
              <a:ea typeface="Cambria" panose="02040503050406030204" pitchFamily="18" charset="0"/>
            </a:endParaRPr>
          </a:p>
        </p:txBody>
      </p:sp>
      <p:sp>
        <p:nvSpPr>
          <p:cNvPr id="9" name="Прямоугольник 8"/>
          <p:cNvSpPr/>
          <p:nvPr/>
        </p:nvSpPr>
        <p:spPr>
          <a:xfrm>
            <a:off x="635000" y="904565"/>
            <a:ext cx="10882606" cy="523220"/>
          </a:xfrm>
          <a:prstGeom prst="rect">
            <a:avLst/>
          </a:prstGeom>
          <a:solidFill>
            <a:schemeClr val="accent2"/>
          </a:solidFill>
        </p:spPr>
        <p:txBody>
          <a:bodyPr wrap="square">
            <a:spAutoFit/>
          </a:bodyPr>
          <a:lstStyle/>
          <a:p>
            <a:pPr algn="just"/>
            <a:r>
              <a:rPr lang="ru-RU" sz="1400" dirty="0" smtClean="0">
                <a:solidFill>
                  <a:schemeClr val="bg1"/>
                </a:solidFill>
                <a:latin typeface="Cambria" panose="02040503050406030204" pitchFamily="18" charset="0"/>
                <a:ea typeface="Cambria" panose="02040503050406030204" pitchFamily="18" charset="0"/>
              </a:rPr>
              <a:t>114. ДЛЯ ДОСРОЧНОГО ПРИСВОЕНИЯ КВАЛИФИКАЦИОННОЙ КАТЕГОРИИ «ПЕДАГОГ-ИССЛЕДОВАТЕЛЬ» УЧАСТВУЮТ ПЕДАГОГИ ПРИ СООТВЕТСТВИИ НЕ МЕНЕЕ ШЕСТИ СЛЕДУЮЩИМ ТРЕБОВАНИЯМ:</a:t>
            </a:r>
            <a:endParaRPr lang="ru-RU" sz="1400" dirty="0">
              <a:solidFill>
                <a:schemeClr val="bg1"/>
              </a:solidFill>
              <a:latin typeface="Cambria" panose="02040503050406030204" pitchFamily="18" charset="0"/>
              <a:ea typeface="Cambria" panose="02040503050406030204" pitchFamily="18" charset="0"/>
            </a:endParaRPr>
          </a:p>
        </p:txBody>
      </p:sp>
      <p:sp>
        <p:nvSpPr>
          <p:cNvPr id="26" name="Прямоугольник 25"/>
          <p:cNvSpPr/>
          <p:nvPr/>
        </p:nvSpPr>
        <p:spPr>
          <a:xfrm>
            <a:off x="1519018" y="183871"/>
            <a:ext cx="9452519" cy="400110"/>
          </a:xfrm>
          <a:prstGeom prst="rect">
            <a:avLst/>
          </a:prstGeom>
        </p:spPr>
        <p:txBody>
          <a:bodyPr wrap="square">
            <a:spAutoFit/>
          </a:bodyPr>
          <a:lstStyle/>
          <a:p>
            <a:pPr algn="ctr"/>
            <a:r>
              <a:rPr lang="ru-RU" sz="2000" b="1" dirty="0">
                <a:solidFill>
                  <a:schemeClr val="bg1"/>
                </a:solidFill>
                <a:latin typeface="Cambria" panose="02040503050406030204" pitchFamily="18" charset="0"/>
                <a:ea typeface="Cambria" panose="02040503050406030204" pitchFamily="18" charset="0"/>
              </a:rPr>
              <a:t>ПРАВИЛА И УСЛОВИЯ ПРОВЕДЕНИЯ АТТЕСТАЦИИ ПЕДАГОГОВ</a:t>
            </a:r>
            <a:endParaRPr lang="ru-RU" sz="2000" dirty="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xmlns="" val="149300166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p:nvPr/>
        </p:nvSpPr>
        <p:spPr>
          <a:xfrm>
            <a:off x="330200" y="1198491"/>
            <a:ext cx="11455400" cy="5134499"/>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Прямоугольник 1"/>
          <p:cNvSpPr/>
          <p:nvPr/>
        </p:nvSpPr>
        <p:spPr>
          <a:xfrm>
            <a:off x="0" y="0"/>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flipV="1">
            <a:off x="0" y="6857998"/>
            <a:ext cx="12192000" cy="45719"/>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Прямоугольник 8"/>
          <p:cNvSpPr/>
          <p:nvPr/>
        </p:nvSpPr>
        <p:spPr>
          <a:xfrm>
            <a:off x="635000" y="904565"/>
            <a:ext cx="10882606" cy="523220"/>
          </a:xfrm>
          <a:prstGeom prst="rect">
            <a:avLst/>
          </a:prstGeom>
          <a:solidFill>
            <a:schemeClr val="accent2"/>
          </a:solidFill>
        </p:spPr>
        <p:txBody>
          <a:bodyPr wrap="square">
            <a:spAutoFit/>
          </a:bodyPr>
          <a:lstStyle/>
          <a:p>
            <a:pPr algn="just"/>
            <a:r>
              <a:rPr lang="ru-RU" sz="1400" dirty="0" smtClean="0">
                <a:solidFill>
                  <a:schemeClr val="bg1"/>
                </a:solidFill>
                <a:latin typeface="Cambria" panose="02040503050406030204" pitchFamily="18" charset="0"/>
                <a:ea typeface="Cambria" panose="02040503050406030204" pitchFamily="18" charset="0"/>
              </a:rPr>
              <a:t>115. ДЛЯ ДОСРОЧНОГО ПРИСВОЕНИЯ КВАЛИФИКАЦИОННОЙ КАТЕГОРИИ «ПЕДАГОГ-МАСТЕР» УЧАСТВУЮТ ПЕДАГОГИ ПРИ СООТВЕТСТВИИ НЕ МЕНЕЕ ШЕСТИ СЛЕДУЮЩИМ ТРЕБОВАНИЯМ:</a:t>
            </a:r>
            <a:endParaRPr lang="ru-RU" sz="1400" dirty="0">
              <a:solidFill>
                <a:schemeClr val="bg1"/>
              </a:solidFill>
              <a:latin typeface="Cambria" panose="02040503050406030204" pitchFamily="18" charset="0"/>
              <a:ea typeface="Cambria" panose="02040503050406030204" pitchFamily="18" charset="0"/>
            </a:endParaRPr>
          </a:p>
        </p:txBody>
      </p:sp>
      <p:sp>
        <p:nvSpPr>
          <p:cNvPr id="3" name="Прямоугольник 2"/>
          <p:cNvSpPr/>
          <p:nvPr/>
        </p:nvSpPr>
        <p:spPr>
          <a:xfrm>
            <a:off x="330200" y="1619420"/>
            <a:ext cx="11455400" cy="4616648"/>
          </a:xfrm>
          <a:prstGeom prst="rect">
            <a:avLst/>
          </a:prstGeom>
        </p:spPr>
        <p:txBody>
          <a:bodyPr wrap="square">
            <a:spAutoFit/>
          </a:bodyPr>
          <a:lstStyle/>
          <a:p>
            <a:pPr marL="285750" indent="-285750" algn="just">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ПОДГОТОВИВШИЕ ПОБЕДИТЕЛЕЙ ИЛИ ПРИЗЕРОВ ОЛИМПИАД, КОНКУРСОВ, СОРЕВНОВАНИЙ НА МЕЖДУНАРОДНОМ УРОВНЕ В СООТВЕТСТВИИ С ПЕРЕЧНЕМ, УТВЕРЖДЕННЫМ УПОЛНОМОЧЕННЫМ ОРГАНОМ В ОБЛАСТИ ОБРАЗОВАНИЯ;</a:t>
            </a:r>
          </a:p>
          <a:p>
            <a:pPr marL="285750" indent="-285750" algn="just">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ЯВЛЯЮЩИЕСЯ ПОБЕДИТЕЛЯМИ ИЛИ ПРИЗЕРАМИ МЕЖДУНАРОДНЫХ КОНКУРСОВ ПРОФЕССИОНАЛЬНОГО МАСТЕРСТВА В СООТВЕТСТВИИ С ПЕРЕЧНЕМ, УТВЕРЖДЕННЫМ УПОЛНОМОЧЕННЫМ ОРГАНОМ В ОБЛАСТИ ОБРАЗОВАНИЯ;</a:t>
            </a:r>
          </a:p>
          <a:p>
            <a:pPr marL="285750" indent="-285750" algn="just">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РАЗРАБОТАВШИЕ АВТОРСКИЕ ПРОГРАММЫ, ПОЛУЧИВШИЕ ОДОБРЕНИЕ НА РЕСПУБЛИКАНСКОМ УЧЕБНО-МЕТОДИЧЕСКОМ СОВЕТЕ ПРИ НАЦИОНАЛЬНОЙ АКАДЕМИИ ОБРАЗОВАНИЯ ИМЕНИ Ы. АЛТЫНСАРИНА ИЛИ НА РЕСПУБЛИКАНСКОМ УЧЕБНО-МЕТОДИЧЕСКОМ СОВЕТЕ ПРИ ДЕПАРТАМЕНТЕ ТЕХНИЧЕСКОГО И ПРОФЕССИОНАЛЬНОГО ОБРАЗОВАНИЯ;</a:t>
            </a:r>
          </a:p>
          <a:p>
            <a:pPr marL="285750" indent="-285750" algn="just">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ЯВЛЯЮЩИЕСЯ АВТОРАМИ (СОАВТОРАМИ) ИЗДАННЫХ УЧЕБНИКОВ, УЧЕБНО-МЕТОДИЧЕСКИХ ПОСОБИЙ, ВКЛЮЧЕННЫХ В ПЕРЕЧЕНЬ УЧЕБНИКОВ, УЧЕБНО-МЕТОДИЧЕСКИХ КОМПЛЕКСОВ И УЧЕБНО-МЕТОДИЧЕСКИХ ПОСОБИЙ, УТВЕРЖДЕННЫХ УПОЛНОМОЧЕННЫМ ОРГАНОМ В ОБЛАСТИ ОБРАЗОВАНИЯ;</a:t>
            </a:r>
          </a:p>
          <a:p>
            <a:pPr marL="285750" indent="-285750" algn="just">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УЧАСТВОВАВШИЕ В ПОДГОТОВКЕ ВИДЕО-, ТЕЛЕУРОКИ, ВКЛЮЧЕННЫЕ ДЛЯ ТРАНСЛЯЦИИ НА ТЕЛЕВИДЕНИИ СТРАНЫ;</a:t>
            </a:r>
          </a:p>
          <a:p>
            <a:pPr marL="285750" indent="-285750" algn="just">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ВХОДЯЩИЕ В СОСТАВ ЭКСПЕРТОВ ПО ЭКСПЕРТИЗЕ УЧЕБНИКОВ, УЧЕБНО-МЕТОДИЧЕСКИХ КОМПЛЕКСОВ И УЧЕБНО-МЕТОДИЧЕСКИХ ПОСОБИЙ В СООТВЕТСТВИИ С «ЭЛЕКТРОННОЙ БАЗОЙ ЭКСПЕРТОВ» РЕСПУБЛИКАНСКОГО НАУЧНО-ПРАКТИЧЕСКОГО ЦЕНТРА ЭКСПЕРТИЗЫ СОДЕРЖАНИЯ ОБРАЗОВАНИЯ ИЛИ РЕКОМЕНДОВАННЫХ РЕСПУБЛИКАНСКИМ УЧЕБНО-МЕТОДИЧЕСКИМ СОВЕТОМ ПРИ ДЕПАРТАМЕНТЕ ТЕХНИЧЕСКОГО И ПРОФЕССИОНАЛЬНОГО ОБРАЗОВАНИЯ;</a:t>
            </a:r>
          </a:p>
          <a:p>
            <a:pPr marL="285750" indent="-285750" algn="just">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ИМЕЮЩИЕ УЧЕНУЮ СТЕПЕНЬ КАНДИДАТА НАУК/ДОКТОРА ИЛИ ДОКТОРА PHD И СТАЖ ПЕДАГОГИЧЕСКОЙ РАБОТЫ НЕ МЕНЕЕ ПЯТИ ЛЕТ;</a:t>
            </a:r>
          </a:p>
          <a:p>
            <a:pPr marL="285750" indent="-285750" algn="just">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УДОСТОЕННЫЕ ЗВАНИЯ «ЛУЧШИЙ ПЕДАГОГ» РЕСПУБЛИКИ КАЗАХСТАН;</a:t>
            </a:r>
          </a:p>
          <a:p>
            <a:pPr marL="285750" indent="-285750" algn="just">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ЯВЛЯЮЩИЕСЯ УЧАСТНИКАМИ ИЛИ ПРИЗЕРАМИ, ИЛИ ПОБЕДИТЕЛЯМИ НАЦИОНАЛЬНОЙ ПРЕМИИ «УЧИТЕЛЬ КАЗАХСТАНА»;</a:t>
            </a:r>
          </a:p>
          <a:p>
            <a:pPr marL="285750" indent="-285750" algn="just">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ПОДГОТОВИВШИЕ ПОБЕДИТЕЛЕЙ ИЛИ ПРИЗЕРОВ МЕЖДУНАРОДНЫХ ЧЕМПИОНАТОВ УОРЛД СКИЛС (WORLDSKILLS).</a:t>
            </a:r>
          </a:p>
          <a:p>
            <a:pPr marL="285750" indent="-285750" algn="just">
              <a:spcAft>
                <a:spcPts val="0"/>
              </a:spcAft>
              <a:buFont typeface="Wingdings" panose="05000000000000000000" pitchFamily="2" charset="2"/>
              <a:buChar char="q"/>
            </a:pPr>
            <a:endParaRPr lang="ru-RU" sz="1400" dirty="0">
              <a:effectLst/>
              <a:latin typeface="Cambria" panose="02040503050406030204" pitchFamily="18" charset="0"/>
              <a:ea typeface="Cambria" panose="02040503050406030204" pitchFamily="18" charset="0"/>
            </a:endParaRPr>
          </a:p>
        </p:txBody>
      </p:sp>
      <p:sp>
        <p:nvSpPr>
          <p:cNvPr id="14" name="Прямоугольник 13"/>
          <p:cNvSpPr/>
          <p:nvPr/>
        </p:nvSpPr>
        <p:spPr>
          <a:xfrm>
            <a:off x="1519018" y="183871"/>
            <a:ext cx="9452519" cy="400110"/>
          </a:xfrm>
          <a:prstGeom prst="rect">
            <a:avLst/>
          </a:prstGeom>
        </p:spPr>
        <p:txBody>
          <a:bodyPr wrap="square">
            <a:spAutoFit/>
          </a:bodyPr>
          <a:lstStyle/>
          <a:p>
            <a:pPr algn="ctr"/>
            <a:r>
              <a:rPr lang="ru-RU" sz="2000" b="1" dirty="0">
                <a:solidFill>
                  <a:schemeClr val="bg1"/>
                </a:solidFill>
                <a:latin typeface="Cambria" panose="02040503050406030204" pitchFamily="18" charset="0"/>
                <a:ea typeface="Cambria" panose="02040503050406030204" pitchFamily="18" charset="0"/>
              </a:rPr>
              <a:t>ПРАВИЛА И УСЛОВИЯ ПРОВЕДЕНИЯ АТТЕСТАЦИИ ПЕДАГОГОВ</a:t>
            </a:r>
            <a:endParaRPr lang="ru-RU" sz="2000" dirty="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xmlns="" val="17075061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7" name="Прямоугольник 26"/>
          <p:cNvSpPr/>
          <p:nvPr/>
        </p:nvSpPr>
        <p:spPr>
          <a:xfrm>
            <a:off x="1519018" y="183871"/>
            <a:ext cx="9452519" cy="400110"/>
          </a:xfrm>
          <a:prstGeom prst="rect">
            <a:avLst/>
          </a:prstGeom>
        </p:spPr>
        <p:txBody>
          <a:bodyPr wrap="square">
            <a:spAutoFit/>
          </a:bodyPr>
          <a:lstStyle/>
          <a:p>
            <a:pPr algn="ctr"/>
            <a:r>
              <a:rPr lang="ru-RU" sz="2000" b="1" dirty="0">
                <a:solidFill>
                  <a:schemeClr val="bg1"/>
                </a:solidFill>
                <a:latin typeface="Cambria" panose="02040503050406030204" pitchFamily="18" charset="0"/>
                <a:ea typeface="Cambria" panose="02040503050406030204" pitchFamily="18" charset="0"/>
              </a:rPr>
              <a:t>ПРАВИЛА И УСЛОВИЯ ПРОВЕДЕНИЯ АТТЕСТАЦИИ ПЕДАГОГОВ</a:t>
            </a:r>
            <a:endParaRPr lang="ru-RU" sz="2000" dirty="0">
              <a:solidFill>
                <a:schemeClr val="bg1"/>
              </a:solidFill>
              <a:latin typeface="Cambria" panose="02040503050406030204" pitchFamily="18" charset="0"/>
              <a:ea typeface="Cambria" panose="02040503050406030204" pitchFamily="18" charset="0"/>
            </a:endParaRPr>
          </a:p>
        </p:txBody>
      </p:sp>
      <p:sp>
        <p:nvSpPr>
          <p:cNvPr id="5" name="Прямоугольник 4"/>
          <p:cNvSpPr/>
          <p:nvPr/>
        </p:nvSpPr>
        <p:spPr>
          <a:xfrm>
            <a:off x="220130" y="715565"/>
            <a:ext cx="11745740" cy="523220"/>
          </a:xfrm>
          <a:prstGeom prst="rect">
            <a:avLst/>
          </a:prstGeom>
        </p:spPr>
        <p:txBody>
          <a:bodyPr wrap="square">
            <a:spAutoFit/>
          </a:bodyPr>
          <a:lstStyle/>
          <a:p>
            <a:pPr algn="ctr"/>
            <a:r>
              <a:rPr lang="ru-RU" sz="1400" b="1" dirty="0">
                <a:latin typeface="Cambria" panose="02040503050406030204" pitchFamily="18" charset="0"/>
                <a:ea typeface="Cambria" panose="02040503050406030204" pitchFamily="18" charset="0"/>
              </a:rPr>
              <a:t>Критерии оценивания портфолио педагога организаций технического и профессионального, </a:t>
            </a:r>
            <a:r>
              <a:rPr lang="ru-RU" sz="1400" b="1" dirty="0" err="1">
                <a:latin typeface="Cambria" panose="02040503050406030204" pitchFamily="18" charset="0"/>
                <a:ea typeface="Cambria" panose="02040503050406030204" pitchFamily="18" charset="0"/>
              </a:rPr>
              <a:t>послесреднего</a:t>
            </a:r>
            <a:r>
              <a:rPr lang="ru-RU" sz="1400" b="1" dirty="0">
                <a:latin typeface="Cambria" panose="02040503050406030204" pitchFamily="18" charset="0"/>
                <a:ea typeface="Cambria" panose="02040503050406030204" pitchFamily="18" charset="0"/>
              </a:rPr>
              <a:t> образования на присвоение (подтверждение) квалификационной </a:t>
            </a:r>
            <a:r>
              <a:rPr lang="ru-RU" sz="1400" b="1" dirty="0" smtClean="0">
                <a:latin typeface="Cambria" panose="02040503050406030204" pitchFamily="18" charset="0"/>
                <a:ea typeface="Cambria" panose="02040503050406030204" pitchFamily="18" charset="0"/>
              </a:rPr>
              <a:t>категории</a:t>
            </a:r>
            <a:endParaRPr lang="ru-RU" sz="1200" dirty="0"/>
          </a:p>
        </p:txBody>
      </p:sp>
      <p:graphicFrame>
        <p:nvGraphicFramePr>
          <p:cNvPr id="6" name="Таблица 5"/>
          <p:cNvGraphicFramePr>
            <a:graphicFrameLocks noGrp="1"/>
          </p:cNvGraphicFramePr>
          <p:nvPr>
            <p:extLst/>
          </p:nvPr>
        </p:nvGraphicFramePr>
        <p:xfrm>
          <a:off x="174109" y="1233794"/>
          <a:ext cx="11641741" cy="5468112"/>
        </p:xfrm>
        <a:graphic>
          <a:graphicData uri="http://schemas.openxmlformats.org/drawingml/2006/table">
            <a:tbl>
              <a:tblPr firstRow="1" firstCol="1" bandRow="1">
                <a:tableStyleId>{5C22544A-7EE6-4342-B048-85BDC9FD1C3A}</a:tableStyleId>
              </a:tblPr>
              <a:tblGrid>
                <a:gridCol w="1866709">
                  <a:extLst>
                    <a:ext uri="{9D8B030D-6E8A-4147-A177-3AD203B41FA5}">
                      <a16:colId xmlns:a16="http://schemas.microsoft.com/office/drawing/2014/main" xmlns="" val="20000"/>
                    </a:ext>
                  </a:extLst>
                </a:gridCol>
                <a:gridCol w="1866709">
                  <a:extLst>
                    <a:ext uri="{9D8B030D-6E8A-4147-A177-3AD203B41FA5}">
                      <a16:colId xmlns:a16="http://schemas.microsoft.com/office/drawing/2014/main" xmlns="" val="20001"/>
                    </a:ext>
                  </a:extLst>
                </a:gridCol>
                <a:gridCol w="3046070">
                  <a:extLst>
                    <a:ext uri="{9D8B030D-6E8A-4147-A177-3AD203B41FA5}">
                      <a16:colId xmlns:a16="http://schemas.microsoft.com/office/drawing/2014/main" xmlns="" val="20002"/>
                    </a:ext>
                  </a:extLst>
                </a:gridCol>
                <a:gridCol w="3046070">
                  <a:extLst>
                    <a:ext uri="{9D8B030D-6E8A-4147-A177-3AD203B41FA5}">
                      <a16:colId xmlns:a16="http://schemas.microsoft.com/office/drawing/2014/main" xmlns="" val="20003"/>
                    </a:ext>
                  </a:extLst>
                </a:gridCol>
                <a:gridCol w="1816183">
                  <a:extLst>
                    <a:ext uri="{9D8B030D-6E8A-4147-A177-3AD203B41FA5}">
                      <a16:colId xmlns:a16="http://schemas.microsoft.com/office/drawing/2014/main" xmlns="" val="20004"/>
                    </a:ext>
                  </a:extLst>
                </a:gridCol>
              </a:tblGrid>
              <a:tr h="204473">
                <a:tc rowSpan="2">
                  <a:txBody>
                    <a:bodyPr/>
                    <a:lstStyle/>
                    <a:p>
                      <a:pPr algn="ctr">
                        <a:lnSpc>
                          <a:spcPct val="115000"/>
                        </a:lnSpc>
                        <a:spcAft>
                          <a:spcPts val="0"/>
                        </a:spcAft>
                      </a:pPr>
                      <a:r>
                        <a:rPr lang="ru-RU" sz="1200" dirty="0">
                          <a:solidFill>
                            <a:srgbClr val="000000"/>
                          </a:solidFill>
                          <a:effectLst/>
                          <a:latin typeface="Times New Roman" panose="02020603050405020304" pitchFamily="18" charset="0"/>
                          <a:ea typeface="Times New Roman" panose="02020603050405020304" pitchFamily="18" charset="0"/>
                        </a:rPr>
                        <a:t>Критерии оценивания</a:t>
                      </a:r>
                    </a:p>
                  </a:txBody>
                  <a:tcPr marL="68580" marR="68580" marT="0" marB="0"/>
                </a:tc>
                <a:tc gridSpan="4">
                  <a:txBody>
                    <a:bodyPr/>
                    <a:lstStyle/>
                    <a:p>
                      <a:pPr algn="ctr">
                        <a:lnSpc>
                          <a:spcPct val="115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rPr>
                        <a:t>Квалификационная категория</a:t>
                      </a:r>
                    </a:p>
                  </a:txBody>
                  <a:tcPr marL="68580" marR="68580" marT="0" marB="0"/>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10000"/>
                  </a:ext>
                </a:extLst>
              </a:tr>
              <a:tr h="204473">
                <a:tc vMerge="1">
                  <a:txBody>
                    <a:bodyPr/>
                    <a:lstStyle/>
                    <a:p>
                      <a:endParaRPr lang="ru-RU"/>
                    </a:p>
                  </a:txBody>
                  <a:tcPr/>
                </a:tc>
                <a:tc>
                  <a:txBody>
                    <a:bodyPr/>
                    <a:lstStyle/>
                    <a:p>
                      <a:pPr algn="ctr">
                        <a:lnSpc>
                          <a:spcPct val="115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rPr>
                        <a:t>Педагог-модератор</a:t>
                      </a:r>
                    </a:p>
                  </a:txBody>
                  <a:tcPr marL="68580" marR="68580" marT="0" marB="0"/>
                </a:tc>
                <a:tc>
                  <a:txBody>
                    <a:bodyPr/>
                    <a:lstStyle/>
                    <a:p>
                      <a:pPr algn="ctr">
                        <a:lnSpc>
                          <a:spcPct val="115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rPr>
                        <a:t>Педагог-эксперт</a:t>
                      </a:r>
                    </a:p>
                  </a:txBody>
                  <a:tcPr marL="68580" marR="68580" marT="0" marB="0"/>
                </a:tc>
                <a:tc>
                  <a:txBody>
                    <a:bodyPr/>
                    <a:lstStyle/>
                    <a:p>
                      <a:pPr algn="ctr">
                        <a:lnSpc>
                          <a:spcPct val="115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rPr>
                        <a:t>Педагог-исследователь</a:t>
                      </a:r>
                    </a:p>
                  </a:txBody>
                  <a:tcPr marL="68580" marR="68580" marT="0" marB="0"/>
                </a:tc>
                <a:tc>
                  <a:txBody>
                    <a:bodyPr/>
                    <a:lstStyle/>
                    <a:p>
                      <a:pPr algn="ctr">
                        <a:lnSpc>
                          <a:spcPct val="115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rPr>
                        <a:t>Педагог-мастер</a:t>
                      </a:r>
                    </a:p>
                  </a:txBody>
                  <a:tcPr marL="68580" marR="68580" marT="0" marB="0"/>
                </a:tc>
                <a:extLst>
                  <a:ext uri="{0D108BD9-81ED-4DB2-BD59-A6C34878D82A}">
                    <a16:rowId xmlns:a16="http://schemas.microsoft.com/office/drawing/2014/main" xmlns="" val="10001"/>
                  </a:ext>
                </a:extLst>
              </a:tr>
              <a:tr h="1527806">
                <a:tc>
                  <a:txBody>
                    <a:bodyPr/>
                    <a:lstStyle/>
                    <a:p>
                      <a:pPr>
                        <a:lnSpc>
                          <a:spcPct val="115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rPr>
                        <a:t>Качество знаний обучающихся</a:t>
                      </a:r>
                    </a:p>
                    <a:p>
                      <a:pPr>
                        <a:lnSpc>
                          <a:spcPct val="115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rPr>
                        <a:t>за последние три года. С учетом динамики качества знаний обучающихся (студентов) (семестр/ год)</a:t>
                      </a:r>
                    </a:p>
                  </a:txBody>
                  <a:tcPr marL="68580" marR="68580" marT="0" marB="0"/>
                </a:tc>
                <a:tc>
                  <a:txBody>
                    <a:bodyPr/>
                    <a:lstStyle/>
                    <a:p>
                      <a:pPr>
                        <a:lnSpc>
                          <a:spcPct val="115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rPr>
                        <a:t>Динамика роста качества знаний - на 3%</a:t>
                      </a:r>
                    </a:p>
                  </a:txBody>
                  <a:tcPr marL="68580" marR="68580" marT="0" marB="0"/>
                </a:tc>
                <a:tc>
                  <a:txBody>
                    <a:bodyPr/>
                    <a:lstStyle/>
                    <a:p>
                      <a:pPr>
                        <a:lnSpc>
                          <a:spcPct val="115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rPr>
                        <a:t>Динамика роста качества знаний - на 4%</a:t>
                      </a:r>
                    </a:p>
                  </a:txBody>
                  <a:tcPr marL="68580" marR="68580" marT="0" marB="0"/>
                </a:tc>
                <a:tc>
                  <a:txBody>
                    <a:bodyPr/>
                    <a:lstStyle/>
                    <a:p>
                      <a:pPr>
                        <a:lnSpc>
                          <a:spcPct val="115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rPr>
                        <a:t>Динамика роста качества знаний - на 5%</a:t>
                      </a:r>
                    </a:p>
                  </a:txBody>
                  <a:tcPr marL="68580" marR="68580" marT="0" marB="0"/>
                </a:tc>
                <a:tc>
                  <a:txBody>
                    <a:bodyPr/>
                    <a:lstStyle/>
                    <a:p>
                      <a:pPr>
                        <a:lnSpc>
                          <a:spcPct val="115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rPr>
                        <a:t>Динамика роста качества знаний - на 6%</a:t>
                      </a:r>
                    </a:p>
                  </a:txBody>
                  <a:tcPr marL="68580" marR="68580" marT="0" marB="0"/>
                </a:tc>
                <a:extLst>
                  <a:ext uri="{0D108BD9-81ED-4DB2-BD59-A6C34878D82A}">
                    <a16:rowId xmlns:a16="http://schemas.microsoft.com/office/drawing/2014/main" xmlns="" val="10002"/>
                  </a:ext>
                </a:extLst>
              </a:tr>
              <a:tr h="1717706">
                <a:tc>
                  <a:txBody>
                    <a:bodyPr/>
                    <a:lstStyle/>
                    <a:p>
                      <a:pPr>
                        <a:lnSpc>
                          <a:spcPct val="115000"/>
                        </a:lnSpc>
                        <a:spcAft>
                          <a:spcPts val="0"/>
                        </a:spcAft>
                      </a:pPr>
                      <a:r>
                        <a:rPr lang="ru-RU" sz="1200" dirty="0">
                          <a:solidFill>
                            <a:srgbClr val="000000"/>
                          </a:solidFill>
                          <a:effectLst/>
                          <a:latin typeface="Times New Roman" panose="02020603050405020304" pitchFamily="18" charset="0"/>
                          <a:ea typeface="Times New Roman" panose="02020603050405020304" pitchFamily="18" charset="0"/>
                        </a:rPr>
                        <a:t>Качество преподавания</a:t>
                      </a:r>
                      <a:r>
                        <a:rPr lang="ru-RU" sz="1200" baseline="30000" dirty="0">
                          <a:solidFill>
                            <a:srgbClr val="000000"/>
                          </a:solidFill>
                          <a:effectLst/>
                          <a:latin typeface="Times New Roman" panose="02020603050405020304" pitchFamily="18" charset="0"/>
                          <a:ea typeface="Times New Roman" panose="02020603050405020304" pitchFamily="18" charset="0"/>
                        </a:rPr>
                        <a:t>1</a:t>
                      </a:r>
                      <a:endParaRPr lang="ru-RU" sz="12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tc>
                <a:tc>
                  <a:txBody>
                    <a:bodyPr/>
                    <a:lstStyle/>
                    <a:p>
                      <a:pPr>
                        <a:lnSpc>
                          <a:spcPct val="115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rPr>
                        <a:t>Видеозапись занятия продолжительностью не менее 15 минут, листы наблюдения занятий с анализом заместителя руководителя и руководителя организации образования (не менее 2-х при наличии)</a:t>
                      </a:r>
                    </a:p>
                  </a:txBody>
                  <a:tcPr marL="68580" marR="68580" marT="0" marB="0"/>
                </a:tc>
                <a:tc>
                  <a:txBody>
                    <a:bodyPr/>
                    <a:lstStyle/>
                    <a:p>
                      <a:pPr>
                        <a:lnSpc>
                          <a:spcPct val="115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rPr>
                        <a:t>Видеозапись занятия продолжительностью не менее 15 минут, листы наблюдения занятий с анализом заместителя руководителя и руководителя организации образования (не менее 2-х при наличии)</a:t>
                      </a:r>
                    </a:p>
                  </a:txBody>
                  <a:tcPr marL="68580" marR="68580" marT="0" marB="0"/>
                </a:tc>
                <a:tc>
                  <a:txBody>
                    <a:bodyPr/>
                    <a:lstStyle/>
                    <a:p>
                      <a:pPr>
                        <a:lnSpc>
                          <a:spcPct val="115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rPr>
                        <a:t>Видеозапись занятия продолжительностью не менее 15 минут, листы наблюдения занятий с анализом заместителя руководителя и руководителя организации образования (не менее 3-х при наличии)</a:t>
                      </a:r>
                    </a:p>
                  </a:txBody>
                  <a:tcPr marL="68580" marR="68580" marT="0" marB="0"/>
                </a:tc>
                <a:tc>
                  <a:txBody>
                    <a:bodyPr/>
                    <a:lstStyle/>
                    <a:p>
                      <a:pPr>
                        <a:lnSpc>
                          <a:spcPct val="115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rPr>
                        <a:t>Видеозапись занятия продолжительностью не менее 15 минут, листы наблюдения занятий с анализом заместителя руководителя и руководителя организации образования (не менее 3-х при наличии)</a:t>
                      </a:r>
                    </a:p>
                  </a:txBody>
                  <a:tcPr marL="68580" marR="68580" marT="0" marB="0"/>
                </a:tc>
                <a:extLst>
                  <a:ext uri="{0D108BD9-81ED-4DB2-BD59-A6C34878D82A}">
                    <a16:rowId xmlns:a16="http://schemas.microsoft.com/office/drawing/2014/main" xmlns="" val="10003"/>
                  </a:ext>
                </a:extLst>
              </a:tr>
              <a:tr h="958104">
                <a:tc>
                  <a:txBody>
                    <a:bodyPr/>
                    <a:lstStyle/>
                    <a:p>
                      <a:pPr>
                        <a:lnSpc>
                          <a:spcPct val="115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rPr>
                        <a:t>Наличие квалификационного разряда, категории по профилю (для мастеров производственного обучения)</a:t>
                      </a:r>
                    </a:p>
                  </a:txBody>
                  <a:tcPr marL="68580" marR="68580" marT="0" marB="0"/>
                </a:tc>
                <a:tc>
                  <a:txBody>
                    <a:bodyPr/>
                    <a:lstStyle/>
                    <a:p>
                      <a:pPr>
                        <a:lnSpc>
                          <a:spcPct val="115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rPr>
                        <a:t>60% от максимального</a:t>
                      </a:r>
                    </a:p>
                  </a:txBody>
                  <a:tcPr marL="68580" marR="68580" marT="0" marB="0"/>
                </a:tc>
                <a:tc>
                  <a:txBody>
                    <a:bodyPr/>
                    <a:lstStyle/>
                    <a:p>
                      <a:pPr>
                        <a:lnSpc>
                          <a:spcPct val="115000"/>
                        </a:lnSpc>
                        <a:spcAft>
                          <a:spcPts val="0"/>
                        </a:spcAft>
                      </a:pPr>
                      <a:r>
                        <a:rPr lang="ru-RU" sz="1200" dirty="0">
                          <a:solidFill>
                            <a:srgbClr val="000000"/>
                          </a:solidFill>
                          <a:effectLst/>
                          <a:latin typeface="Times New Roman" panose="02020603050405020304" pitchFamily="18" charset="0"/>
                          <a:ea typeface="Times New Roman" panose="02020603050405020304" pitchFamily="18" charset="0"/>
                        </a:rPr>
                        <a:t>70% от максимального</a:t>
                      </a:r>
                    </a:p>
                  </a:txBody>
                  <a:tcPr marL="68580" marR="68580" marT="0" marB="0"/>
                </a:tc>
                <a:tc>
                  <a:txBody>
                    <a:bodyPr/>
                    <a:lstStyle/>
                    <a:p>
                      <a:pPr>
                        <a:lnSpc>
                          <a:spcPct val="115000"/>
                        </a:lnSpc>
                        <a:spcAft>
                          <a:spcPts val="0"/>
                        </a:spcAft>
                      </a:pPr>
                      <a:r>
                        <a:rPr lang="ru-RU" sz="1200" dirty="0">
                          <a:solidFill>
                            <a:srgbClr val="000000"/>
                          </a:solidFill>
                          <a:effectLst/>
                          <a:latin typeface="Times New Roman" panose="02020603050405020304" pitchFamily="18" charset="0"/>
                          <a:ea typeface="Times New Roman" panose="02020603050405020304" pitchFamily="18" charset="0"/>
                        </a:rPr>
                        <a:t>80% от максимального</a:t>
                      </a:r>
                    </a:p>
                  </a:txBody>
                  <a:tcPr marL="68580" marR="68580" marT="0" marB="0"/>
                </a:tc>
                <a:tc>
                  <a:txBody>
                    <a:bodyPr/>
                    <a:lstStyle/>
                    <a:p>
                      <a:pPr>
                        <a:lnSpc>
                          <a:spcPct val="115000"/>
                        </a:lnSpc>
                        <a:spcAft>
                          <a:spcPts val="0"/>
                        </a:spcAft>
                      </a:pPr>
                      <a:r>
                        <a:rPr lang="ru-RU" sz="1200" dirty="0">
                          <a:solidFill>
                            <a:srgbClr val="000000"/>
                          </a:solidFill>
                          <a:effectLst/>
                          <a:latin typeface="Times New Roman" panose="02020603050405020304" pitchFamily="18" charset="0"/>
                          <a:ea typeface="Times New Roman" panose="02020603050405020304" pitchFamily="18" charset="0"/>
                        </a:rPr>
                        <a:t>100%</a:t>
                      </a:r>
                    </a:p>
                  </a:txBody>
                  <a:tcPr marL="68580" marR="68580" marT="0" marB="0"/>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xmlns="" val="7429232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a:off x="0" y="6524625"/>
            <a:ext cx="12192000" cy="33337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7" name="Прямоугольник 26"/>
          <p:cNvSpPr/>
          <p:nvPr/>
        </p:nvSpPr>
        <p:spPr>
          <a:xfrm>
            <a:off x="1519018" y="183871"/>
            <a:ext cx="9452519" cy="400110"/>
          </a:xfrm>
          <a:prstGeom prst="rect">
            <a:avLst/>
          </a:prstGeom>
        </p:spPr>
        <p:txBody>
          <a:bodyPr wrap="square">
            <a:spAutoFit/>
          </a:bodyPr>
          <a:lstStyle/>
          <a:p>
            <a:pPr algn="ctr"/>
            <a:r>
              <a:rPr lang="ru-RU" sz="2000" b="1" dirty="0">
                <a:solidFill>
                  <a:schemeClr val="bg1"/>
                </a:solidFill>
                <a:latin typeface="Cambria" panose="02040503050406030204" pitchFamily="18" charset="0"/>
                <a:ea typeface="Cambria" panose="02040503050406030204" pitchFamily="18" charset="0"/>
              </a:rPr>
              <a:t>ПРАВИЛА И УСЛОВИЯ ПРОВЕДЕНИЯ АТТЕСТАЦИИ ПЕДАГОГОВ</a:t>
            </a:r>
            <a:endParaRPr lang="ru-RU" sz="2000" dirty="0">
              <a:solidFill>
                <a:schemeClr val="bg1"/>
              </a:solidFill>
              <a:latin typeface="Cambria" panose="02040503050406030204" pitchFamily="18" charset="0"/>
              <a:ea typeface="Cambria" panose="02040503050406030204" pitchFamily="18" charset="0"/>
            </a:endParaRPr>
          </a:p>
        </p:txBody>
      </p:sp>
      <p:graphicFrame>
        <p:nvGraphicFramePr>
          <p:cNvPr id="3" name="Таблица 2"/>
          <p:cNvGraphicFramePr>
            <a:graphicFrameLocks noGrp="1"/>
          </p:cNvGraphicFramePr>
          <p:nvPr>
            <p:extLst/>
          </p:nvPr>
        </p:nvGraphicFramePr>
        <p:xfrm>
          <a:off x="252295" y="959486"/>
          <a:ext cx="11643531" cy="5650675"/>
        </p:xfrm>
        <a:graphic>
          <a:graphicData uri="http://schemas.openxmlformats.org/drawingml/2006/table">
            <a:tbl>
              <a:tblPr firstRow="1" firstCol="1" bandRow="1">
                <a:tableStyleId>{5C22544A-7EE6-4342-B048-85BDC9FD1C3A}</a:tableStyleId>
              </a:tblPr>
              <a:tblGrid>
                <a:gridCol w="1628201">
                  <a:extLst>
                    <a:ext uri="{9D8B030D-6E8A-4147-A177-3AD203B41FA5}">
                      <a16:colId xmlns:a16="http://schemas.microsoft.com/office/drawing/2014/main" xmlns="" val="20000"/>
                    </a:ext>
                  </a:extLst>
                </a:gridCol>
                <a:gridCol w="1466553">
                  <a:extLst>
                    <a:ext uri="{9D8B030D-6E8A-4147-A177-3AD203B41FA5}">
                      <a16:colId xmlns:a16="http://schemas.microsoft.com/office/drawing/2014/main" xmlns="" val="20001"/>
                    </a:ext>
                  </a:extLst>
                </a:gridCol>
                <a:gridCol w="2122098">
                  <a:extLst>
                    <a:ext uri="{9D8B030D-6E8A-4147-A177-3AD203B41FA5}">
                      <a16:colId xmlns:a16="http://schemas.microsoft.com/office/drawing/2014/main" xmlns="" val="20002"/>
                    </a:ext>
                  </a:extLst>
                </a:gridCol>
                <a:gridCol w="3493698">
                  <a:extLst>
                    <a:ext uri="{9D8B030D-6E8A-4147-A177-3AD203B41FA5}">
                      <a16:colId xmlns:a16="http://schemas.microsoft.com/office/drawing/2014/main" xmlns="" val="20003"/>
                    </a:ext>
                  </a:extLst>
                </a:gridCol>
                <a:gridCol w="2932981">
                  <a:extLst>
                    <a:ext uri="{9D8B030D-6E8A-4147-A177-3AD203B41FA5}">
                      <a16:colId xmlns:a16="http://schemas.microsoft.com/office/drawing/2014/main" xmlns="" val="20004"/>
                    </a:ext>
                  </a:extLst>
                </a:gridCol>
              </a:tblGrid>
              <a:tr h="1331615">
                <a:tc>
                  <a:txBody>
                    <a:bodyPr/>
                    <a:lstStyle/>
                    <a:p>
                      <a:pPr>
                        <a:lnSpc>
                          <a:spcPct val="115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rPr>
                        <a:t>Достижения, обучающихся в конкурсах или олимпиадах, или соревнованиях в соответствии с приказом №514</a:t>
                      </a:r>
                    </a:p>
                  </a:txBody>
                  <a:tcPr marL="68580" marR="68580" marT="0" marB="0"/>
                </a:tc>
                <a:tc>
                  <a:txBody>
                    <a:bodyPr/>
                    <a:lstStyle/>
                    <a:p>
                      <a:pPr>
                        <a:lnSpc>
                          <a:spcPct val="115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rPr>
                        <a:t>Победитель или призер, или участник. Уровень района/города</a:t>
                      </a:r>
                    </a:p>
                  </a:txBody>
                  <a:tcPr marL="68580" marR="68580" marT="0" marB="0"/>
                </a:tc>
                <a:tc>
                  <a:txBody>
                    <a:bodyPr/>
                    <a:lstStyle/>
                    <a:p>
                      <a:pPr>
                        <a:lnSpc>
                          <a:spcPct val="115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rPr>
                        <a:t>Победитель или призер, или участник. Уровень области/городов республиканского значения и столицы</a:t>
                      </a:r>
                    </a:p>
                  </a:txBody>
                  <a:tcPr marL="68580" marR="68580" marT="0" marB="0"/>
                </a:tc>
                <a:tc>
                  <a:txBody>
                    <a:bodyPr/>
                    <a:lstStyle/>
                    <a:p>
                      <a:pPr>
                        <a:lnSpc>
                          <a:spcPct val="115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rPr>
                        <a:t>Победитель или призер, или участник. Уровень областной или республиканский</a:t>
                      </a:r>
                    </a:p>
                  </a:txBody>
                  <a:tcPr marL="68580" marR="68580" marT="0" marB="0"/>
                </a:tc>
                <a:tc>
                  <a:txBody>
                    <a:bodyPr/>
                    <a:lstStyle/>
                    <a:p>
                      <a:pPr>
                        <a:lnSpc>
                          <a:spcPct val="115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rPr>
                        <a:t>Победитель или призер, или участник.</a:t>
                      </a:r>
                    </a:p>
                    <a:p>
                      <a:pPr>
                        <a:lnSpc>
                          <a:spcPct val="115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rPr>
                        <a:t>Республиканский или международный уровень</a:t>
                      </a:r>
                    </a:p>
                  </a:txBody>
                  <a:tcPr marL="68580" marR="68580" marT="0" marB="0"/>
                </a:tc>
                <a:extLst>
                  <a:ext uri="{0D108BD9-81ED-4DB2-BD59-A6C34878D82A}">
                    <a16:rowId xmlns:a16="http://schemas.microsoft.com/office/drawing/2014/main" xmlns="" val="10000"/>
                  </a:ext>
                </a:extLst>
              </a:tr>
              <a:tr h="1177462">
                <a:tc>
                  <a:txBody>
                    <a:bodyPr/>
                    <a:lstStyle/>
                    <a:p>
                      <a:pPr>
                        <a:lnSpc>
                          <a:spcPct val="115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rPr>
                        <a:t>Достижения педагога в профессиональных конкурсах или олимпиадах в соответствии с приказом №514</a:t>
                      </a:r>
                    </a:p>
                  </a:txBody>
                  <a:tcPr marL="68580" marR="68580" marT="0" marB="0"/>
                </a:tc>
                <a:tc>
                  <a:txBody>
                    <a:bodyPr/>
                    <a:lstStyle/>
                    <a:p>
                      <a:pPr>
                        <a:lnSpc>
                          <a:spcPct val="115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rPr>
                        <a:t>-</a:t>
                      </a:r>
                    </a:p>
                  </a:txBody>
                  <a:tcPr marL="68580" marR="68580" marT="0" marB="0"/>
                </a:tc>
                <a:tc>
                  <a:txBody>
                    <a:bodyPr/>
                    <a:lstStyle/>
                    <a:p>
                      <a:pPr>
                        <a:lnSpc>
                          <a:spcPct val="115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rPr>
                        <a:t>Победитель или призер, или участник. Уровень области/городов республиканского значения и столицы (при наличии)</a:t>
                      </a:r>
                    </a:p>
                  </a:txBody>
                  <a:tcPr marL="68580" marR="68580" marT="0" marB="0"/>
                </a:tc>
                <a:tc>
                  <a:txBody>
                    <a:bodyPr/>
                    <a:lstStyle/>
                    <a:p>
                      <a:pPr>
                        <a:lnSpc>
                          <a:spcPct val="115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rPr>
                        <a:t>Победитель или призер профессиональных конкурсов, проводимых по плану управления образования области или на республиканском уровне</a:t>
                      </a:r>
                    </a:p>
                  </a:txBody>
                  <a:tcPr marL="68580" marR="68580" marT="0" marB="0"/>
                </a:tc>
                <a:tc>
                  <a:txBody>
                    <a:bodyPr/>
                    <a:lstStyle/>
                    <a:p>
                      <a:pPr>
                        <a:lnSpc>
                          <a:spcPct val="115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rPr>
                        <a:t>Победитель или призер профессиональных конкурсов, проводимых на республиканском уровне</a:t>
                      </a:r>
                    </a:p>
                  </a:txBody>
                  <a:tcPr marL="68580" marR="68580" marT="0" marB="0"/>
                </a:tc>
                <a:extLst>
                  <a:ext uri="{0D108BD9-81ED-4DB2-BD59-A6C34878D82A}">
                    <a16:rowId xmlns:a16="http://schemas.microsoft.com/office/drawing/2014/main" xmlns="" val="10001"/>
                  </a:ext>
                </a:extLst>
              </a:tr>
              <a:tr h="2657935">
                <a:tc>
                  <a:txBody>
                    <a:bodyPr/>
                    <a:lstStyle/>
                    <a:p>
                      <a:pPr>
                        <a:lnSpc>
                          <a:spcPct val="115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rPr>
                        <a:t>Обобщение педагогического опыта</a:t>
                      </a:r>
                    </a:p>
                  </a:txBody>
                  <a:tcPr marL="68580" marR="68580" marT="0" marB="0"/>
                </a:tc>
                <a:tc>
                  <a:txBody>
                    <a:bodyPr/>
                    <a:lstStyle/>
                    <a:p>
                      <a:pPr>
                        <a:lnSpc>
                          <a:spcPct val="115000"/>
                        </a:lnSpc>
                      </a:pPr>
                      <a:endParaRPr lang="ru-RU" sz="1000">
                        <a:effectLst/>
                        <a:latin typeface="Times New Roman" panose="02020603050405020304" pitchFamily="18" charset="0"/>
                      </a:endParaRPr>
                    </a:p>
                  </a:txBody>
                  <a:tcPr marL="68580" marR="68580" marT="0" marB="0"/>
                </a:tc>
                <a:tc>
                  <a:txBody>
                    <a:bodyPr/>
                    <a:lstStyle/>
                    <a:p>
                      <a:pPr>
                        <a:lnSpc>
                          <a:spcPct val="115000"/>
                        </a:lnSpc>
                      </a:pPr>
                      <a:endParaRPr lang="ru-RU" sz="1000">
                        <a:effectLst/>
                        <a:latin typeface="Times New Roman" panose="02020603050405020304" pitchFamily="18" charset="0"/>
                      </a:endParaRPr>
                    </a:p>
                  </a:txBody>
                  <a:tcPr marL="68580" marR="68580" marT="0" marB="0"/>
                </a:tc>
                <a:tc>
                  <a:txBody>
                    <a:bodyPr/>
                    <a:lstStyle/>
                    <a:p>
                      <a:pPr>
                        <a:lnSpc>
                          <a:spcPct val="115000"/>
                        </a:lnSpc>
                        <a:spcAft>
                          <a:spcPts val="0"/>
                        </a:spcAft>
                      </a:pPr>
                      <a:r>
                        <a:rPr lang="ru-RU" sz="1200">
                          <a:solidFill>
                            <a:srgbClr val="000000"/>
                          </a:solidFill>
                          <a:effectLst/>
                          <a:latin typeface="Times New Roman" panose="02020603050405020304" pitchFamily="18" charset="0"/>
                          <a:ea typeface="Times New Roman" panose="02020603050405020304" pitchFamily="18" charset="0"/>
                        </a:rPr>
                        <a:t>выступление на семинарах, конференциях, форумах на уровне области или республике (представляются копии программы, публикации в сборнике) или разработка методических материалов (представляется решение учебно-методического совета соответствующего уровня или свидетельство об авторском праве) или документ о внесении опыта в банк данных соответствующего уровня или наличие свидетельства об авторском праве</a:t>
                      </a:r>
                    </a:p>
                  </a:txBody>
                  <a:tcPr marL="68580" marR="68580" marT="0" marB="0"/>
                </a:tc>
                <a:tc>
                  <a:txBody>
                    <a:bodyPr/>
                    <a:lstStyle/>
                    <a:p>
                      <a:pPr>
                        <a:lnSpc>
                          <a:spcPct val="115000"/>
                        </a:lnSpc>
                        <a:spcAft>
                          <a:spcPts val="0"/>
                        </a:spcAft>
                      </a:pPr>
                      <a:r>
                        <a:rPr lang="ru-RU" sz="1200" dirty="0">
                          <a:solidFill>
                            <a:srgbClr val="000000"/>
                          </a:solidFill>
                          <a:effectLst/>
                          <a:latin typeface="Times New Roman" panose="02020603050405020304" pitchFamily="18" charset="0"/>
                          <a:ea typeface="Times New Roman" panose="02020603050405020304" pitchFamily="18" charset="0"/>
                        </a:rPr>
                        <a:t>выступление на семинарах, конференциях, форумах на уровне республики (международный) (представляются копии программы, публикации в сборнике) или авторские разработки или</a:t>
                      </a:r>
                    </a:p>
                    <a:p>
                      <a:pPr>
                        <a:lnSpc>
                          <a:spcPct val="115000"/>
                        </a:lnSpc>
                        <a:spcAft>
                          <a:spcPts val="0"/>
                        </a:spcAft>
                      </a:pPr>
                      <a:r>
                        <a:rPr lang="ru-RU" sz="1200" dirty="0">
                          <a:solidFill>
                            <a:srgbClr val="000000"/>
                          </a:solidFill>
                          <a:effectLst/>
                          <a:latin typeface="Times New Roman" panose="02020603050405020304" pitchFamily="18" charset="0"/>
                          <a:ea typeface="Times New Roman" panose="02020603050405020304" pitchFamily="18" charset="0"/>
                        </a:rPr>
                        <a:t>документ о внесении опыта в банк данных соответствующего уровня или наличие свидетельства об авторском праве</a:t>
                      </a:r>
                    </a:p>
                  </a:txBody>
                  <a:tcPr marL="68580" marR="68580" marT="0" marB="0"/>
                </a:tc>
                <a:extLst>
                  <a:ext uri="{0D108BD9-81ED-4DB2-BD59-A6C34878D82A}">
                    <a16:rowId xmlns:a16="http://schemas.microsoft.com/office/drawing/2014/main" xmlns="" val="10002"/>
                  </a:ext>
                </a:extLst>
              </a:tr>
              <a:tr h="162082">
                <a:tc gridSpan="5">
                  <a:txBody>
                    <a:bodyPr/>
                    <a:lstStyle/>
                    <a:p>
                      <a:pPr marL="12700" algn="ctr">
                        <a:lnSpc>
                          <a:spcPct val="115000"/>
                        </a:lnSpc>
                        <a:spcAft>
                          <a:spcPts val="100"/>
                        </a:spcAft>
                      </a:pPr>
                      <a:r>
                        <a:rPr lang="en-US" sz="1100" dirty="0">
                          <a:solidFill>
                            <a:schemeClr val="tx1"/>
                          </a:solidFill>
                          <a:effectLst/>
                          <a:latin typeface="Times New Roman" panose="02020603050405020304" pitchFamily="18" charset="0"/>
                          <a:cs typeface="Times New Roman" panose="02020603050405020304" pitchFamily="18" charset="0"/>
                        </a:rPr>
                        <a:t> </a:t>
                      </a:r>
                      <a:r>
                        <a:rPr lang="ru-RU" sz="1400" b="1" kern="1200" dirty="0" smtClean="0">
                          <a:solidFill>
                            <a:schemeClr val="tx1"/>
                          </a:solidFill>
                          <a:effectLst/>
                          <a:latin typeface="Cambria" panose="02040503050406030204" pitchFamily="18" charset="0"/>
                          <a:ea typeface="Cambria" panose="02040503050406030204" pitchFamily="18" charset="0"/>
                          <a:cs typeface="+mn-cs"/>
                        </a:rPr>
                        <a:t>Наличие выписки из протокола заседания педагогического совета согласно приложению 29 к настоящим Правилам</a:t>
                      </a:r>
                      <a:endParaRPr lang="ru-RU" sz="1400" dirty="0">
                        <a:solidFill>
                          <a:schemeClr val="tx1"/>
                        </a:solidFill>
                        <a:effectLst/>
                        <a:latin typeface="Cambria" panose="02040503050406030204" pitchFamily="18" charset="0"/>
                        <a:ea typeface="Cambria" panose="02040503050406030204" pitchFamily="18" charset="0"/>
                        <a:cs typeface="Times New Roman" panose="02020603050405020304" pitchFamily="18" charset="0"/>
                      </a:endParaRPr>
                    </a:p>
                  </a:txBody>
                  <a:tcPr marL="6660" marR="6660" marT="6660" marB="6660" anchor="ct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xmlns="" val="30769414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Прямоугольник 22"/>
          <p:cNvSpPr/>
          <p:nvPr/>
        </p:nvSpPr>
        <p:spPr>
          <a:xfrm>
            <a:off x="425034" y="4969933"/>
            <a:ext cx="11360566" cy="1492634"/>
          </a:xfrm>
          <a:prstGeom prst="rect">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Прямоугольник 1"/>
          <p:cNvSpPr/>
          <p:nvPr/>
        </p:nvSpPr>
        <p:spPr>
          <a:xfrm>
            <a:off x="0" y="17465"/>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2000" b="1" dirty="0" smtClean="0">
                <a:latin typeface="Cambria" panose="02040503050406030204" pitchFamily="18" charset="0"/>
                <a:ea typeface="Cambria" panose="02040503050406030204" pitchFamily="18" charset="0"/>
              </a:rPr>
              <a:t>                                              ПРАВИЛА И УСЛОВИЯ ПРОВЕДЕНИЯ АТТЕСТАЦИИ ПЕДАГОГОВ</a:t>
            </a:r>
            <a:endParaRPr lang="ru-RU" sz="2000" dirty="0">
              <a:latin typeface="Cambria" panose="02040503050406030204" pitchFamily="18" charset="0"/>
              <a:ea typeface="Cambria" panose="02040503050406030204" pitchFamily="18" charset="0"/>
            </a:endParaRPr>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a:off x="0" y="6524625"/>
            <a:ext cx="12192000" cy="33337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Прямоугольник 8"/>
          <p:cNvSpPr/>
          <p:nvPr/>
        </p:nvSpPr>
        <p:spPr>
          <a:xfrm>
            <a:off x="513121" y="1335901"/>
            <a:ext cx="11110926" cy="375487"/>
          </a:xfrm>
          <a:prstGeom prst="rect">
            <a:avLst/>
          </a:prstGeom>
          <a:solidFill>
            <a:schemeClr val="accent5">
              <a:lumMod val="50000"/>
            </a:schemeClr>
          </a:solidFill>
        </p:spPr>
        <p:txBody>
          <a:bodyPr wrap="square">
            <a:spAutoFit/>
          </a:bodyPr>
          <a:lstStyle/>
          <a:p>
            <a:pPr algn="ctr">
              <a:lnSpc>
                <a:spcPct val="115000"/>
              </a:lnSpc>
              <a:spcAft>
                <a:spcPts val="0"/>
              </a:spcAft>
            </a:pPr>
            <a:r>
              <a:rPr lang="ru-RU" sz="1600" b="1" dirty="0" smtClean="0">
                <a:solidFill>
                  <a:schemeClr val="bg1"/>
                </a:solidFill>
                <a:latin typeface="Cambria" panose="02040503050406030204" pitchFamily="18" charset="0"/>
                <a:ea typeface="Cambria" panose="02040503050406030204" pitchFamily="18" charset="0"/>
              </a:rPr>
              <a:t>15. АТТЕСТАТТАУ </a:t>
            </a:r>
            <a:r>
              <a:rPr lang="ru-RU" sz="1600" b="1" dirty="0">
                <a:solidFill>
                  <a:schemeClr val="bg1"/>
                </a:solidFill>
                <a:latin typeface="Cambria" panose="02040503050406030204" pitchFamily="18" charset="0"/>
                <a:ea typeface="Cambria" panose="02040503050406030204" pitchFamily="18" charset="0"/>
              </a:rPr>
              <a:t>МЫНАДАЙ КЕЗЕҢДЕРДІ ҚАМТИДЫ:</a:t>
            </a:r>
          </a:p>
        </p:txBody>
      </p:sp>
      <p:sp>
        <p:nvSpPr>
          <p:cNvPr id="14" name="Прямоугольник 13"/>
          <p:cNvSpPr/>
          <p:nvPr/>
        </p:nvSpPr>
        <p:spPr>
          <a:xfrm>
            <a:off x="513121" y="4778345"/>
            <a:ext cx="11111611" cy="318998"/>
          </a:xfrm>
          <a:prstGeom prst="rect">
            <a:avLst/>
          </a:prstGeom>
          <a:solidFill>
            <a:schemeClr val="accent5">
              <a:lumMod val="50000"/>
            </a:schemeClr>
          </a:solidFill>
        </p:spPr>
        <p:txBody>
          <a:bodyPr wrap="square">
            <a:spAutoFit/>
          </a:bodyPr>
          <a:lstStyle/>
          <a:p>
            <a:pPr>
              <a:lnSpc>
                <a:spcPct val="115000"/>
              </a:lnSpc>
              <a:spcAft>
                <a:spcPts val="0"/>
              </a:spcAft>
            </a:pPr>
            <a:r>
              <a:rPr lang="ru-RU" sz="1400" dirty="0" smtClean="0">
                <a:solidFill>
                  <a:schemeClr val="bg1"/>
                </a:solidFill>
                <a:latin typeface="Cambria" panose="02040503050406030204" pitchFamily="18" charset="0"/>
                <a:ea typeface="Cambria" panose="02040503050406030204" pitchFamily="18" charset="0"/>
              </a:rPr>
              <a:t>БІЛІМ БЕРУ ҰЙЫМДАРЫНЫҢ ЖӘНЕ ӘДІСТЕМЕЛІК КАБИНЕТТЕРДІҢ (ОРТАЛЫҚТАРДЫҢ) БАСШЫЛАРЫ ҮШІН:</a:t>
            </a:r>
            <a:endParaRPr lang="ru-RU" sz="1400" dirty="0">
              <a:solidFill>
                <a:schemeClr val="bg1"/>
              </a:solidFill>
              <a:latin typeface="Cambria" panose="02040503050406030204" pitchFamily="18" charset="0"/>
              <a:ea typeface="Cambria" panose="02040503050406030204" pitchFamily="18" charset="0"/>
            </a:endParaRPr>
          </a:p>
        </p:txBody>
      </p:sp>
      <p:sp>
        <p:nvSpPr>
          <p:cNvPr id="15" name="Прямоугольник 14"/>
          <p:cNvSpPr/>
          <p:nvPr/>
        </p:nvSpPr>
        <p:spPr>
          <a:xfrm>
            <a:off x="611651" y="5131433"/>
            <a:ext cx="11099388" cy="1331134"/>
          </a:xfrm>
          <a:prstGeom prst="rect">
            <a:avLst/>
          </a:prstGeom>
        </p:spPr>
        <p:txBody>
          <a:bodyPr wrap="square">
            <a:spAutoFit/>
          </a:bodyPr>
          <a:lstStyle/>
          <a:p>
            <a:pPr marL="285750" indent="-285750" algn="just">
              <a:lnSpc>
                <a:spcPct val="115000"/>
              </a:lnSpc>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БІЛІКТІЛІК </a:t>
            </a:r>
            <a:r>
              <a:rPr lang="ru-RU" sz="1400" dirty="0">
                <a:solidFill>
                  <a:srgbClr val="000000"/>
                </a:solidFill>
                <a:latin typeface="Cambria" panose="02040503050406030204" pitchFamily="18" charset="0"/>
                <a:ea typeface="Cambria" panose="02040503050406030204" pitchFamily="18" charset="0"/>
              </a:rPr>
              <a:t>ТЕСТІЛЕУІ;</a:t>
            </a:r>
            <a:endParaRPr lang="ru-RU" sz="1400" dirty="0">
              <a:latin typeface="Cambria" panose="02040503050406030204" pitchFamily="18" charset="0"/>
              <a:ea typeface="Cambria" panose="02040503050406030204" pitchFamily="18" charset="0"/>
            </a:endParaRPr>
          </a:p>
          <a:p>
            <a:pPr marL="285750" indent="-285750" algn="just">
              <a:lnSpc>
                <a:spcPct val="115000"/>
              </a:lnSpc>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БІЛІКТІЛІК </a:t>
            </a:r>
            <a:r>
              <a:rPr lang="ru-RU" sz="1400" dirty="0">
                <a:solidFill>
                  <a:srgbClr val="000000"/>
                </a:solidFill>
                <a:latin typeface="Cambria" panose="02040503050406030204" pitchFamily="18" charset="0"/>
                <a:ea typeface="Cambria" panose="02040503050406030204" pitchFamily="18" charset="0"/>
              </a:rPr>
              <a:t>БАҒАЛАУЫ;</a:t>
            </a:r>
            <a:endParaRPr lang="ru-RU" sz="1400" dirty="0">
              <a:latin typeface="Cambria" panose="02040503050406030204" pitchFamily="18" charset="0"/>
              <a:ea typeface="Cambria" panose="02040503050406030204" pitchFamily="18" charset="0"/>
            </a:endParaRPr>
          </a:p>
          <a:p>
            <a:pPr marL="285750" indent="-285750" algn="just">
              <a:lnSpc>
                <a:spcPct val="115000"/>
              </a:lnSpc>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ҚЫЗМЕТ </a:t>
            </a:r>
            <a:r>
              <a:rPr lang="ru-RU" sz="1400" dirty="0">
                <a:solidFill>
                  <a:srgbClr val="000000"/>
                </a:solidFill>
                <a:latin typeface="Cambria" panose="02040503050406030204" pitchFamily="18" charset="0"/>
                <a:ea typeface="Cambria" panose="02040503050406030204" pitchFamily="18" charset="0"/>
              </a:rPr>
              <a:t>НӘТИЖЕЛЕРІН КЕШЕНДІ ТАЛДАМАЛЫҚ ЖИНАҚТАУ;</a:t>
            </a:r>
            <a:endParaRPr lang="ru-RU" sz="1400" dirty="0">
              <a:latin typeface="Cambria" panose="02040503050406030204" pitchFamily="18" charset="0"/>
              <a:ea typeface="Cambria" panose="02040503050406030204" pitchFamily="18" charset="0"/>
            </a:endParaRPr>
          </a:p>
          <a:p>
            <a:pPr marL="285750" indent="-285750" algn="just">
              <a:lnSpc>
                <a:spcPct val="115000"/>
              </a:lnSpc>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КОМИССИЯ </a:t>
            </a:r>
            <a:r>
              <a:rPr lang="ru-RU" sz="1400" dirty="0">
                <a:solidFill>
                  <a:srgbClr val="000000"/>
                </a:solidFill>
                <a:latin typeface="Cambria" panose="02040503050406030204" pitchFamily="18" charset="0"/>
                <a:ea typeface="Cambria" panose="02040503050406030204" pitchFamily="18" charset="0"/>
              </a:rPr>
              <a:t>ОТЫРЫСЫНДА ҚЫЗМЕТ НӘТИЖЕЛЕРІН КӨРСЕТЕ ОТЫРЫП СҰХБАТ ЖҮРГІЗУ (ӨЗІН-ӨЗІ БАҒАЛАУ ЖӘНЕ КОМИССИЯНЫҢ БАҒАЛАУЫ СӘЙКЕС КЕЛМЕГЕН ЖАҒДАЙДА</a:t>
            </a:r>
            <a:r>
              <a:rPr lang="ru-RU" sz="1400" dirty="0" smtClean="0">
                <a:solidFill>
                  <a:srgbClr val="000000"/>
                </a:solidFill>
                <a:latin typeface="Cambria" panose="02040503050406030204" pitchFamily="18" charset="0"/>
                <a:ea typeface="Cambria" panose="02040503050406030204" pitchFamily="18" charset="0"/>
              </a:rPr>
              <a:t>)</a:t>
            </a:r>
            <a:endParaRPr lang="ru-RU" sz="1400" dirty="0">
              <a:latin typeface="Cambria" panose="02040503050406030204" pitchFamily="18" charset="0"/>
              <a:ea typeface="Cambria" panose="02040503050406030204" pitchFamily="18" charset="0"/>
            </a:endParaRPr>
          </a:p>
        </p:txBody>
      </p:sp>
      <p:grpSp>
        <p:nvGrpSpPr>
          <p:cNvPr id="66" name="Группа 65"/>
          <p:cNvGrpSpPr/>
          <p:nvPr/>
        </p:nvGrpSpPr>
        <p:grpSpPr>
          <a:xfrm>
            <a:off x="513121" y="1837926"/>
            <a:ext cx="11434218" cy="1152329"/>
            <a:chOff x="513121" y="1668590"/>
            <a:chExt cx="11434218" cy="1152329"/>
          </a:xfrm>
        </p:grpSpPr>
        <p:sp>
          <p:nvSpPr>
            <p:cNvPr id="11" name="Прямоугольник 10"/>
            <p:cNvSpPr/>
            <p:nvPr/>
          </p:nvSpPr>
          <p:spPr>
            <a:xfrm>
              <a:off x="3949856" y="1694783"/>
              <a:ext cx="7997483" cy="1083374"/>
            </a:xfrm>
            <a:prstGeom prst="rect">
              <a:avLst/>
            </a:prstGeom>
          </p:spPr>
          <p:txBody>
            <a:bodyPr wrap="square">
              <a:spAutoFit/>
            </a:bodyPr>
            <a:lstStyle/>
            <a:p>
              <a:pPr marL="285750" indent="-285750" algn="just">
                <a:lnSpc>
                  <a:spcPct val="115000"/>
                </a:lnSpc>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БІЛІКТІЛІК </a:t>
              </a:r>
              <a:r>
                <a:rPr lang="ru-RU" sz="1400" dirty="0">
                  <a:solidFill>
                    <a:srgbClr val="000000"/>
                  </a:solidFill>
                  <a:latin typeface="Cambria" panose="02040503050406030204" pitchFamily="18" charset="0"/>
                  <a:ea typeface="Cambria" panose="02040503050406030204" pitchFamily="18" charset="0"/>
                </a:rPr>
                <a:t>ТЕСТІЛЕУІ;</a:t>
              </a:r>
              <a:endParaRPr lang="ru-RU" sz="1400" dirty="0">
                <a:latin typeface="Cambria" panose="02040503050406030204" pitchFamily="18" charset="0"/>
                <a:ea typeface="Cambria" panose="02040503050406030204" pitchFamily="18" charset="0"/>
              </a:endParaRPr>
            </a:p>
            <a:p>
              <a:pPr marL="285750" indent="-285750" algn="just">
                <a:lnSpc>
                  <a:spcPct val="115000"/>
                </a:lnSpc>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ЭССЕ</a:t>
              </a:r>
              <a:r>
                <a:rPr lang="ru-RU" sz="1400" dirty="0">
                  <a:solidFill>
                    <a:srgbClr val="000000"/>
                  </a:solidFill>
                  <a:latin typeface="Cambria" panose="02040503050406030204" pitchFamily="18" charset="0"/>
                  <a:ea typeface="Cambria" panose="02040503050406030204" pitchFamily="18" charset="0"/>
                </a:rPr>
                <a:t>;</a:t>
              </a:r>
              <a:endParaRPr lang="ru-RU" sz="1400" dirty="0">
                <a:latin typeface="Cambria" panose="02040503050406030204" pitchFamily="18" charset="0"/>
                <a:ea typeface="Cambria" panose="02040503050406030204" pitchFamily="18" charset="0"/>
              </a:endParaRPr>
            </a:p>
            <a:p>
              <a:pPr marL="285750" indent="-285750" algn="just">
                <a:lnSpc>
                  <a:spcPct val="115000"/>
                </a:lnSpc>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БІЛІКТІЛІК </a:t>
              </a:r>
              <a:r>
                <a:rPr lang="ru-RU" sz="1400" dirty="0">
                  <a:solidFill>
                    <a:srgbClr val="000000"/>
                  </a:solidFill>
                  <a:latin typeface="Cambria" panose="02040503050406030204" pitchFamily="18" charset="0"/>
                  <a:ea typeface="Cambria" panose="02040503050406030204" pitchFamily="18" charset="0"/>
                </a:rPr>
                <a:t>БАҒАЛАУЫ;</a:t>
              </a:r>
              <a:endParaRPr lang="ru-RU" sz="1400" dirty="0">
                <a:latin typeface="Cambria" panose="02040503050406030204" pitchFamily="18" charset="0"/>
                <a:ea typeface="Cambria" panose="02040503050406030204" pitchFamily="18" charset="0"/>
              </a:endParaRPr>
            </a:p>
            <a:p>
              <a:pPr marL="285750" indent="-285750" algn="just">
                <a:lnSpc>
                  <a:spcPct val="115000"/>
                </a:lnSpc>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ҚЫЗМЕТ </a:t>
              </a:r>
              <a:r>
                <a:rPr lang="ru-RU" sz="1400" dirty="0">
                  <a:solidFill>
                    <a:srgbClr val="000000"/>
                  </a:solidFill>
                  <a:latin typeface="Cambria" panose="02040503050406030204" pitchFamily="18" charset="0"/>
                  <a:ea typeface="Cambria" panose="02040503050406030204" pitchFamily="18" charset="0"/>
                </a:rPr>
                <a:t>НӘТИЖЕЛЕРІН КЕШЕНДІ ТАЛДАМАЛЫҚ ЖИНАҚТАУ;</a:t>
              </a:r>
              <a:endParaRPr lang="ru-RU" sz="1400" dirty="0">
                <a:latin typeface="Cambria" panose="02040503050406030204" pitchFamily="18" charset="0"/>
                <a:ea typeface="Cambria" panose="02040503050406030204" pitchFamily="18" charset="0"/>
              </a:endParaRPr>
            </a:p>
          </p:txBody>
        </p:sp>
        <p:grpSp>
          <p:nvGrpSpPr>
            <p:cNvPr id="28" name="Группа 27"/>
            <p:cNvGrpSpPr/>
            <p:nvPr/>
          </p:nvGrpSpPr>
          <p:grpSpPr>
            <a:xfrm>
              <a:off x="513121" y="1668590"/>
              <a:ext cx="11111611" cy="1152329"/>
              <a:chOff x="513121" y="1885417"/>
              <a:chExt cx="11111611" cy="1152329"/>
            </a:xfrm>
          </p:grpSpPr>
          <p:sp>
            <p:nvSpPr>
              <p:cNvPr id="10" name="Прямоугольник 9"/>
              <p:cNvSpPr/>
              <p:nvPr/>
            </p:nvSpPr>
            <p:spPr>
              <a:xfrm>
                <a:off x="1478206" y="2251415"/>
                <a:ext cx="2110578" cy="351378"/>
              </a:xfrm>
              <a:prstGeom prst="rect">
                <a:avLst/>
              </a:prstGeom>
              <a:solidFill>
                <a:schemeClr val="accent2"/>
              </a:solidFill>
            </p:spPr>
            <p:txBody>
              <a:bodyPr wrap="none">
                <a:spAutoFit/>
              </a:bodyPr>
              <a:lstStyle/>
              <a:p>
                <a:pPr algn="just">
                  <a:lnSpc>
                    <a:spcPct val="115000"/>
                  </a:lnSpc>
                  <a:spcAft>
                    <a:spcPts val="0"/>
                  </a:spcAft>
                </a:pPr>
                <a:r>
                  <a:rPr lang="ru-RU" sz="1600" b="1" dirty="0">
                    <a:solidFill>
                      <a:schemeClr val="bg1"/>
                    </a:solidFill>
                    <a:latin typeface="Cambria" panose="02040503050406030204" pitchFamily="18" charset="0"/>
                    <a:ea typeface="Cambria" panose="02040503050406030204" pitchFamily="18" charset="0"/>
                  </a:rPr>
                  <a:t>ПЕДАГОГТЕР ҮШІН:</a:t>
                </a:r>
              </a:p>
            </p:txBody>
          </p:sp>
          <p:pic>
            <p:nvPicPr>
              <p:cNvPr id="21" name="Picture 2" descr="https://st4.depositphotos.com/21230196/23937/v/450/depositphotos_239373792-stock-illustration-school-teacher-icon-vector-white.jpg"/>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19945" t="14815" r="18722" b="26963"/>
              <a:stretch/>
            </p:blipFill>
            <p:spPr bwMode="auto">
              <a:xfrm>
                <a:off x="513121" y="2076311"/>
                <a:ext cx="885330" cy="840422"/>
              </a:xfrm>
              <a:prstGeom prst="rect">
                <a:avLst/>
              </a:prstGeom>
              <a:noFill/>
              <a:extLst>
                <a:ext uri="{909E8E84-426E-40DD-AFC4-6F175D3DCCD1}">
                  <a14:hiddenFill xmlns:a14="http://schemas.microsoft.com/office/drawing/2010/main" xmlns="">
                    <a:solidFill>
                      <a:srgbClr val="FFFFFF"/>
                    </a:solidFill>
                  </a14:hiddenFill>
                </a:ext>
              </a:extLst>
            </p:spPr>
          </p:pic>
          <p:sp>
            <p:nvSpPr>
              <p:cNvPr id="27" name="Равнобедренный треугольник 26"/>
              <p:cNvSpPr/>
              <p:nvPr/>
            </p:nvSpPr>
            <p:spPr>
              <a:xfrm rot="5400000">
                <a:off x="3254050" y="2309492"/>
                <a:ext cx="913310" cy="243841"/>
              </a:xfrm>
              <a:prstGeom prst="triangl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ru-RU"/>
              </a:p>
            </p:txBody>
          </p:sp>
          <p:sp>
            <p:nvSpPr>
              <p:cNvPr id="22" name="Прямоугольник 21"/>
              <p:cNvSpPr/>
              <p:nvPr/>
            </p:nvSpPr>
            <p:spPr>
              <a:xfrm>
                <a:off x="3588784" y="1885417"/>
                <a:ext cx="8035948" cy="1152329"/>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grpSp>
        <p:nvGrpSpPr>
          <p:cNvPr id="65" name="Группа 64"/>
          <p:cNvGrpSpPr/>
          <p:nvPr/>
        </p:nvGrpSpPr>
        <p:grpSpPr>
          <a:xfrm>
            <a:off x="513121" y="3107854"/>
            <a:ext cx="11111611" cy="1596641"/>
            <a:chOff x="513121" y="2963920"/>
            <a:chExt cx="11111611" cy="1596641"/>
          </a:xfrm>
        </p:grpSpPr>
        <p:sp>
          <p:nvSpPr>
            <p:cNvPr id="12" name="Прямоугольник 11"/>
            <p:cNvSpPr/>
            <p:nvPr/>
          </p:nvSpPr>
          <p:spPr>
            <a:xfrm>
              <a:off x="513121" y="3201308"/>
              <a:ext cx="4685898" cy="1083374"/>
            </a:xfrm>
            <a:prstGeom prst="rect">
              <a:avLst/>
            </a:prstGeom>
            <a:solidFill>
              <a:schemeClr val="accent2"/>
            </a:solidFill>
          </p:spPr>
          <p:txBody>
            <a:bodyPr wrap="square">
              <a:spAutoFit/>
            </a:bodyPr>
            <a:lstStyle/>
            <a:p>
              <a:pPr>
                <a:lnSpc>
                  <a:spcPct val="115000"/>
                </a:lnSpc>
                <a:spcAft>
                  <a:spcPts val="0"/>
                </a:spcAft>
              </a:pPr>
              <a:r>
                <a:rPr lang="ru-RU" sz="1400" b="1" dirty="0" smtClean="0">
                  <a:solidFill>
                    <a:schemeClr val="bg1"/>
                  </a:solidFill>
                  <a:latin typeface="Cambria" panose="02040503050406030204" pitchFamily="18" charset="0"/>
                  <a:ea typeface="Cambria" panose="02040503050406030204" pitchFamily="18" charset="0"/>
                </a:rPr>
                <a:t>БІЛІМ БЕРУ ҰЙЫМДАРЫ БАСШЫСЫНЫҢ ОРЫНБАСАРЛАРЫ, БАСШЫНЫҢ ОРЫНБАСАРЛАРЫ ЖӘНЕ ӘДІСТЕМЕЛІК КАБИНЕТТЕРДІҢ (ОРТАЛЫҚТАРДЫҢ) ӘДІСКЕРЛЕРІ ҮШІН:</a:t>
              </a:r>
              <a:endParaRPr lang="ru-RU" sz="1400" b="1" dirty="0">
                <a:solidFill>
                  <a:schemeClr val="bg1"/>
                </a:solidFill>
                <a:latin typeface="Cambria" panose="02040503050406030204" pitchFamily="18" charset="0"/>
                <a:ea typeface="Cambria" panose="02040503050406030204" pitchFamily="18" charset="0"/>
              </a:endParaRPr>
            </a:p>
          </p:txBody>
        </p:sp>
        <p:sp>
          <p:nvSpPr>
            <p:cNvPr id="13" name="Прямоугольник 12"/>
            <p:cNvSpPr/>
            <p:nvPr/>
          </p:nvSpPr>
          <p:spPr>
            <a:xfrm>
              <a:off x="5442859" y="2981667"/>
              <a:ext cx="6057331" cy="1578894"/>
            </a:xfrm>
            <a:prstGeom prst="rect">
              <a:avLst/>
            </a:prstGeom>
          </p:spPr>
          <p:txBody>
            <a:bodyPr wrap="square">
              <a:spAutoFit/>
            </a:bodyPr>
            <a:lstStyle/>
            <a:p>
              <a:pPr marL="285750" indent="-285750" algn="just">
                <a:lnSpc>
                  <a:spcPct val="115000"/>
                </a:lnSpc>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БІЛІКТІЛІК БАҒАЛАУЫ;</a:t>
              </a:r>
              <a:endParaRPr lang="ru-RU" sz="1400" dirty="0" smtClean="0">
                <a:latin typeface="Cambria" panose="02040503050406030204" pitchFamily="18" charset="0"/>
                <a:ea typeface="Cambria" panose="02040503050406030204" pitchFamily="18" charset="0"/>
              </a:endParaRPr>
            </a:p>
            <a:p>
              <a:pPr marL="285750" indent="-285750" algn="just">
                <a:lnSpc>
                  <a:spcPct val="115000"/>
                </a:lnSpc>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ҚЫЗМЕТ </a:t>
              </a:r>
              <a:r>
                <a:rPr lang="ru-RU" sz="1400" dirty="0">
                  <a:solidFill>
                    <a:srgbClr val="000000"/>
                  </a:solidFill>
                  <a:latin typeface="Cambria" panose="02040503050406030204" pitchFamily="18" charset="0"/>
                  <a:ea typeface="Cambria" panose="02040503050406030204" pitchFamily="18" charset="0"/>
                </a:rPr>
                <a:t>НӘТИЖЕЛЕРІН КЕШЕНДІ ТАЛДАМАЛЫҚ ЖИНАҚТАУ;</a:t>
              </a:r>
              <a:endParaRPr lang="ru-RU" sz="1400" dirty="0">
                <a:latin typeface="Cambria" panose="02040503050406030204" pitchFamily="18" charset="0"/>
                <a:ea typeface="Cambria" panose="02040503050406030204" pitchFamily="18" charset="0"/>
              </a:endParaRPr>
            </a:p>
            <a:p>
              <a:pPr marL="285750" indent="-285750" algn="just">
                <a:lnSpc>
                  <a:spcPct val="115000"/>
                </a:lnSpc>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АТТЕСТАТТАУ </a:t>
              </a:r>
              <a:r>
                <a:rPr lang="ru-RU" sz="1400" dirty="0">
                  <a:solidFill>
                    <a:srgbClr val="000000"/>
                  </a:solidFill>
                  <a:latin typeface="Cambria" panose="02040503050406030204" pitchFamily="18" charset="0"/>
                  <a:ea typeface="Cambria" panose="02040503050406030204" pitchFamily="18" charset="0"/>
                </a:rPr>
                <a:t>КОМИССИЯСЫНЫҢ ОТЫРЫСЫНДА ҚЫЗМЕТ НӘТИЖЕЛЕРІН КӨРСЕТЕ ОТЫРЫП СҰХБАТ ЖҮРГІЗУ (ӨЗІН-ӨЗІ БАҒАЛАУ ЖӘНЕ КОМИССИЯНЫҢ БАҒАЛАУЫ СӘЙКЕС КЕЛМЕГЕН ЖАҒДАЙДА);</a:t>
              </a:r>
              <a:endParaRPr lang="ru-RU" sz="1400" dirty="0">
                <a:latin typeface="Cambria" panose="02040503050406030204" pitchFamily="18" charset="0"/>
                <a:ea typeface="Cambria" panose="02040503050406030204" pitchFamily="18" charset="0"/>
              </a:endParaRPr>
            </a:p>
          </p:txBody>
        </p:sp>
        <p:sp>
          <p:nvSpPr>
            <p:cNvPr id="16" name="Равнобедренный треугольник 15"/>
            <p:cNvSpPr/>
            <p:nvPr/>
          </p:nvSpPr>
          <p:spPr>
            <a:xfrm rot="5400000">
              <a:off x="4562453" y="3643632"/>
              <a:ext cx="1516967" cy="243841"/>
            </a:xfrm>
            <a:prstGeom prst="triangl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ru-RU"/>
            </a:p>
          </p:txBody>
        </p:sp>
        <p:sp>
          <p:nvSpPr>
            <p:cNvPr id="30" name="Прямоугольник 29"/>
            <p:cNvSpPr/>
            <p:nvPr/>
          </p:nvSpPr>
          <p:spPr>
            <a:xfrm>
              <a:off x="5199907" y="2963920"/>
              <a:ext cx="6424825" cy="1595905"/>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26" name="Прямоугольник 25"/>
          <p:cNvSpPr/>
          <p:nvPr/>
        </p:nvSpPr>
        <p:spPr>
          <a:xfrm>
            <a:off x="0" y="843365"/>
            <a:ext cx="12192000" cy="410882"/>
          </a:xfrm>
          <a:prstGeom prst="rect">
            <a:avLst/>
          </a:prstGeom>
        </p:spPr>
        <p:txBody>
          <a:bodyPr wrap="square">
            <a:spAutoFit/>
          </a:bodyPr>
          <a:lstStyle/>
          <a:p>
            <a:pPr algn="ctr">
              <a:lnSpc>
                <a:spcPct val="115000"/>
              </a:lnSpc>
              <a:spcAft>
                <a:spcPts val="0"/>
              </a:spcAft>
            </a:pPr>
            <a:r>
              <a:rPr lang="ru-RU" b="1" dirty="0">
                <a:latin typeface="Cambria" panose="02040503050406030204" pitchFamily="18" charset="0"/>
                <a:ea typeface="Cambria" panose="02040503050406030204" pitchFamily="18" charset="0"/>
              </a:rPr>
              <a:t>2. ТАРАУ АТТЕСТАТТАУДЫ ӨТКІЗУ ТӘРТІБІ</a:t>
            </a:r>
            <a:endParaRPr lang="ru-RU"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xmlns="" val="18293617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7465"/>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2000" b="1" dirty="0" smtClean="0">
                <a:latin typeface="Cambria" panose="02040503050406030204" pitchFamily="18" charset="0"/>
                <a:ea typeface="Cambria" panose="02040503050406030204" pitchFamily="18" charset="0"/>
              </a:rPr>
              <a:t>                                              ПРАВИЛА И УСЛОВИЯ ПРОВЕДЕНИЯ АТТЕСТАЦИИ ПЕДАГОГОВ</a:t>
            </a:r>
            <a:endParaRPr lang="ru-RU" sz="2000" dirty="0">
              <a:latin typeface="Cambria" panose="02040503050406030204" pitchFamily="18" charset="0"/>
              <a:ea typeface="Cambria" panose="02040503050406030204" pitchFamily="18" charset="0"/>
            </a:endParaRPr>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a:off x="0" y="6524625"/>
            <a:ext cx="12192000" cy="33337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Прямоугольник 8"/>
          <p:cNvSpPr/>
          <p:nvPr/>
        </p:nvSpPr>
        <p:spPr>
          <a:xfrm>
            <a:off x="782222" y="1349673"/>
            <a:ext cx="11110926" cy="369332"/>
          </a:xfrm>
          <a:prstGeom prst="rect">
            <a:avLst/>
          </a:prstGeom>
          <a:solidFill>
            <a:schemeClr val="accent5">
              <a:lumMod val="50000"/>
            </a:schemeClr>
          </a:solidFill>
        </p:spPr>
        <p:txBody>
          <a:bodyPr wrap="square">
            <a:spAutoFit/>
          </a:bodyPr>
          <a:lstStyle/>
          <a:p>
            <a:pPr algn="ctr"/>
            <a:r>
              <a:rPr lang="ru-RU" dirty="0" smtClean="0">
                <a:solidFill>
                  <a:schemeClr val="bg1"/>
                </a:solidFill>
                <a:latin typeface="Cambria" panose="02040503050406030204" pitchFamily="18" charset="0"/>
                <a:ea typeface="Cambria" panose="02040503050406030204" pitchFamily="18" charset="0"/>
              </a:rPr>
              <a:t>15. АТТЕСТАЦИЯ ВКЛЮЧАЕТ В СЕБЯ СЛЕДУЮЩИЕ ЭТАПЫ:</a:t>
            </a:r>
            <a:r>
              <a:rPr lang="ru-RU" dirty="0" smtClean="0"/>
              <a:t>:</a:t>
            </a:r>
            <a:endParaRPr lang="ru-RU" dirty="0"/>
          </a:p>
        </p:txBody>
      </p:sp>
      <p:grpSp>
        <p:nvGrpSpPr>
          <p:cNvPr id="66" name="Группа 65"/>
          <p:cNvGrpSpPr/>
          <p:nvPr/>
        </p:nvGrpSpPr>
        <p:grpSpPr>
          <a:xfrm>
            <a:off x="513121" y="1837926"/>
            <a:ext cx="11434218" cy="1152329"/>
            <a:chOff x="513121" y="1668590"/>
            <a:chExt cx="11434218" cy="1152329"/>
          </a:xfrm>
        </p:grpSpPr>
        <p:sp>
          <p:nvSpPr>
            <p:cNvPr id="11" name="Прямоугольник 10"/>
            <p:cNvSpPr/>
            <p:nvPr/>
          </p:nvSpPr>
          <p:spPr>
            <a:xfrm>
              <a:off x="3949856" y="1694783"/>
              <a:ext cx="7997483" cy="1083374"/>
            </a:xfrm>
            <a:prstGeom prst="rect">
              <a:avLst/>
            </a:prstGeom>
          </p:spPr>
          <p:txBody>
            <a:bodyPr wrap="square">
              <a:spAutoFit/>
            </a:bodyPr>
            <a:lstStyle/>
            <a:p>
              <a:pPr marL="285750" indent="-285750" algn="just">
                <a:lnSpc>
                  <a:spcPct val="115000"/>
                </a:lnSpc>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НКТ;</a:t>
              </a:r>
              <a:endParaRPr lang="ru-RU" sz="1400" dirty="0">
                <a:latin typeface="Cambria" panose="02040503050406030204" pitchFamily="18" charset="0"/>
                <a:ea typeface="Cambria" panose="02040503050406030204" pitchFamily="18" charset="0"/>
              </a:endParaRPr>
            </a:p>
            <a:p>
              <a:pPr marL="285750" indent="-285750" algn="just">
                <a:lnSpc>
                  <a:spcPct val="115000"/>
                </a:lnSpc>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ЭССЕ</a:t>
              </a:r>
              <a:r>
                <a:rPr lang="ru-RU" sz="1400" dirty="0">
                  <a:solidFill>
                    <a:srgbClr val="000000"/>
                  </a:solidFill>
                  <a:latin typeface="Cambria" panose="02040503050406030204" pitchFamily="18" charset="0"/>
                  <a:ea typeface="Cambria" panose="02040503050406030204" pitchFamily="18" charset="0"/>
                </a:rPr>
                <a:t>;</a:t>
              </a:r>
              <a:endParaRPr lang="ru-RU" sz="1400" dirty="0">
                <a:latin typeface="Cambria" panose="02040503050406030204" pitchFamily="18" charset="0"/>
                <a:ea typeface="Cambria" panose="02040503050406030204" pitchFamily="18" charset="0"/>
              </a:endParaRPr>
            </a:p>
            <a:p>
              <a:pPr marL="285750" indent="-285750" algn="just">
                <a:lnSpc>
                  <a:spcPct val="115000"/>
                </a:lnSpc>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КВАЛИФИКАЦИОННАЯ ОЦЕНКА;</a:t>
              </a:r>
              <a:endParaRPr lang="ru-RU" sz="1400" dirty="0">
                <a:latin typeface="Cambria" panose="02040503050406030204" pitchFamily="18" charset="0"/>
                <a:ea typeface="Cambria" panose="02040503050406030204" pitchFamily="18" charset="0"/>
              </a:endParaRPr>
            </a:p>
            <a:p>
              <a:pPr marL="285750" indent="-285750" algn="just">
                <a:lnSpc>
                  <a:spcPct val="115000"/>
                </a:lnSpc>
                <a:spcAft>
                  <a:spcPts val="0"/>
                </a:spcAft>
                <a:buFont typeface="Wingdings" panose="05000000000000000000" pitchFamily="2" charset="2"/>
                <a:buChar char="q"/>
              </a:pPr>
              <a:r>
                <a:rPr lang="ru-RU" sz="1400" dirty="0" smtClean="0">
                  <a:latin typeface="Cambria" panose="02040503050406030204" pitchFamily="18" charset="0"/>
                  <a:ea typeface="Cambria" panose="02040503050406030204" pitchFamily="18" charset="0"/>
                </a:rPr>
                <a:t>КОМПЛЕКСНОЕ АНАЛИТИЧЕСКОЕ ОБОБЩЕНИЕ РЕЗУЛЬТАТОВ ДЕЯТЕЛЬНОСТИ</a:t>
              </a:r>
              <a:r>
                <a:rPr lang="ru-RU" sz="1400" dirty="0" smtClean="0">
                  <a:solidFill>
                    <a:srgbClr val="000000"/>
                  </a:solidFill>
                  <a:latin typeface="Cambria" panose="02040503050406030204" pitchFamily="18" charset="0"/>
                  <a:ea typeface="Cambria" panose="02040503050406030204" pitchFamily="18" charset="0"/>
                </a:rPr>
                <a:t>;</a:t>
              </a:r>
              <a:endParaRPr lang="ru-RU" sz="1400" dirty="0">
                <a:latin typeface="Cambria" panose="02040503050406030204" pitchFamily="18" charset="0"/>
                <a:ea typeface="Cambria" panose="02040503050406030204" pitchFamily="18" charset="0"/>
              </a:endParaRPr>
            </a:p>
          </p:txBody>
        </p:sp>
        <p:grpSp>
          <p:nvGrpSpPr>
            <p:cNvPr id="28" name="Группа 27"/>
            <p:cNvGrpSpPr/>
            <p:nvPr/>
          </p:nvGrpSpPr>
          <p:grpSpPr>
            <a:xfrm>
              <a:off x="513121" y="1668590"/>
              <a:ext cx="11111611" cy="1152329"/>
              <a:chOff x="513121" y="1885417"/>
              <a:chExt cx="11111611" cy="1152329"/>
            </a:xfrm>
          </p:grpSpPr>
          <p:sp>
            <p:nvSpPr>
              <p:cNvPr id="10" name="Прямоугольник 9"/>
              <p:cNvSpPr/>
              <p:nvPr/>
            </p:nvSpPr>
            <p:spPr>
              <a:xfrm>
                <a:off x="1595321" y="2251415"/>
                <a:ext cx="1876347" cy="351378"/>
              </a:xfrm>
              <a:prstGeom prst="rect">
                <a:avLst/>
              </a:prstGeom>
              <a:solidFill>
                <a:schemeClr val="accent2"/>
              </a:solidFill>
            </p:spPr>
            <p:txBody>
              <a:bodyPr wrap="none">
                <a:spAutoFit/>
              </a:bodyPr>
              <a:lstStyle/>
              <a:p>
                <a:pPr algn="just">
                  <a:lnSpc>
                    <a:spcPct val="115000"/>
                  </a:lnSpc>
                  <a:spcAft>
                    <a:spcPts val="0"/>
                  </a:spcAft>
                </a:pPr>
                <a:r>
                  <a:rPr lang="ru-RU" sz="1600" b="1" dirty="0" smtClean="0">
                    <a:solidFill>
                      <a:schemeClr val="bg1"/>
                    </a:solidFill>
                    <a:latin typeface="Cambria" panose="02040503050406030204" pitchFamily="18" charset="0"/>
                    <a:ea typeface="Cambria" panose="02040503050406030204" pitchFamily="18" charset="0"/>
                  </a:rPr>
                  <a:t>ДЛЯ ПЕДАГОГОВ:</a:t>
                </a:r>
                <a:endParaRPr lang="ru-RU" sz="1600" b="1" dirty="0">
                  <a:solidFill>
                    <a:schemeClr val="bg1"/>
                  </a:solidFill>
                  <a:latin typeface="Cambria" panose="02040503050406030204" pitchFamily="18" charset="0"/>
                  <a:ea typeface="Cambria" panose="02040503050406030204" pitchFamily="18" charset="0"/>
                </a:endParaRPr>
              </a:p>
            </p:txBody>
          </p:sp>
          <p:pic>
            <p:nvPicPr>
              <p:cNvPr id="21" name="Picture 2" descr="https://st4.depositphotos.com/21230196/23937/v/450/depositphotos_239373792-stock-illustration-school-teacher-icon-vector-white.jpg"/>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19945" t="14815" r="18722" b="26963"/>
              <a:stretch/>
            </p:blipFill>
            <p:spPr bwMode="auto">
              <a:xfrm>
                <a:off x="513121" y="2076311"/>
                <a:ext cx="885330" cy="840422"/>
              </a:xfrm>
              <a:prstGeom prst="rect">
                <a:avLst/>
              </a:prstGeom>
              <a:noFill/>
              <a:extLst>
                <a:ext uri="{909E8E84-426E-40DD-AFC4-6F175D3DCCD1}">
                  <a14:hiddenFill xmlns:a14="http://schemas.microsoft.com/office/drawing/2010/main" xmlns="">
                    <a:solidFill>
                      <a:srgbClr val="FFFFFF"/>
                    </a:solidFill>
                  </a14:hiddenFill>
                </a:ext>
              </a:extLst>
            </p:spPr>
          </p:pic>
          <p:sp>
            <p:nvSpPr>
              <p:cNvPr id="27" name="Равнобедренный треугольник 26"/>
              <p:cNvSpPr/>
              <p:nvPr/>
            </p:nvSpPr>
            <p:spPr>
              <a:xfrm rot="5400000">
                <a:off x="3254050" y="2309492"/>
                <a:ext cx="913310" cy="243841"/>
              </a:xfrm>
              <a:prstGeom prst="triangl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ru-RU"/>
              </a:p>
            </p:txBody>
          </p:sp>
          <p:sp>
            <p:nvSpPr>
              <p:cNvPr id="22" name="Прямоугольник 21"/>
              <p:cNvSpPr/>
              <p:nvPr/>
            </p:nvSpPr>
            <p:spPr>
              <a:xfrm>
                <a:off x="3588784" y="1885417"/>
                <a:ext cx="8035948" cy="1152329"/>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sp>
        <p:nvSpPr>
          <p:cNvPr id="26" name="Прямоугольник 25"/>
          <p:cNvSpPr/>
          <p:nvPr/>
        </p:nvSpPr>
        <p:spPr>
          <a:xfrm>
            <a:off x="0" y="843365"/>
            <a:ext cx="12192000" cy="369332"/>
          </a:xfrm>
          <a:prstGeom prst="rect">
            <a:avLst/>
          </a:prstGeom>
        </p:spPr>
        <p:txBody>
          <a:bodyPr wrap="square">
            <a:spAutoFit/>
          </a:bodyPr>
          <a:lstStyle/>
          <a:p>
            <a:r>
              <a:rPr lang="ru-RU" b="1" dirty="0" smtClean="0"/>
              <a:t>                                                                  </a:t>
            </a:r>
            <a:r>
              <a:rPr lang="ru-RU" b="1" dirty="0" smtClean="0">
                <a:latin typeface="Cambria" panose="02040503050406030204" pitchFamily="18" charset="0"/>
                <a:ea typeface="Cambria" panose="02040503050406030204" pitchFamily="18" charset="0"/>
              </a:rPr>
              <a:t>ГЛАВА 2. ПОРЯДОК ПРОХОЖДЕНИЯ АТТЕСТАЦИИ</a:t>
            </a:r>
            <a:endParaRPr lang="ru-RU" dirty="0">
              <a:latin typeface="Cambria" panose="02040503050406030204" pitchFamily="18" charset="0"/>
              <a:ea typeface="Cambria" panose="02040503050406030204" pitchFamily="18" charset="0"/>
            </a:endParaRPr>
          </a:p>
        </p:txBody>
      </p:sp>
      <p:sp>
        <p:nvSpPr>
          <p:cNvPr id="29" name="Прямоугольник 28"/>
          <p:cNvSpPr/>
          <p:nvPr/>
        </p:nvSpPr>
        <p:spPr>
          <a:xfrm>
            <a:off x="603628" y="3316306"/>
            <a:ext cx="11110926" cy="369332"/>
          </a:xfrm>
          <a:prstGeom prst="rect">
            <a:avLst/>
          </a:prstGeom>
          <a:solidFill>
            <a:schemeClr val="accent5">
              <a:lumMod val="50000"/>
            </a:schemeClr>
          </a:solidFill>
        </p:spPr>
        <p:txBody>
          <a:bodyPr wrap="square">
            <a:spAutoFit/>
          </a:bodyPr>
          <a:lstStyle/>
          <a:p>
            <a:pPr algn="ctr">
              <a:spcAft>
                <a:spcPts val="0"/>
              </a:spcAft>
            </a:pPr>
            <a:r>
              <a:rPr lang="ru-RU" b="1" dirty="0" smtClean="0">
                <a:solidFill>
                  <a:schemeClr val="bg1"/>
                </a:solidFill>
                <a:latin typeface="Cambria" panose="02040503050406030204" pitchFamily="18" charset="0"/>
                <a:ea typeface="Cambria" panose="02040503050406030204" pitchFamily="18" charset="0"/>
                <a:cs typeface="Times New Roman" panose="02020603050405020304" pitchFamily="18" charset="0"/>
              </a:rPr>
              <a:t>ПАРАГРАФ 1. ПОРЯДОК ПРОВЕДЕНИЯ НКТ</a:t>
            </a:r>
            <a:endParaRPr lang="ru-RU" dirty="0">
              <a:solidFill>
                <a:schemeClr val="bg1"/>
              </a:solidFill>
              <a:latin typeface="Cambria" panose="02040503050406030204" pitchFamily="18" charset="0"/>
              <a:ea typeface="Cambria" panose="02040503050406030204" pitchFamily="18" charset="0"/>
            </a:endParaRPr>
          </a:p>
        </p:txBody>
      </p:sp>
      <p:sp>
        <p:nvSpPr>
          <p:cNvPr id="31" name="Прямоугольник 30"/>
          <p:cNvSpPr/>
          <p:nvPr/>
        </p:nvSpPr>
        <p:spPr>
          <a:xfrm>
            <a:off x="603628" y="3925836"/>
            <a:ext cx="11082454" cy="1323439"/>
          </a:xfrm>
          <a:prstGeom prst="rect">
            <a:avLst/>
          </a:prstGeom>
          <a:solidFill>
            <a:schemeClr val="accent5">
              <a:lumMod val="50000"/>
            </a:schemeClr>
          </a:solidFill>
        </p:spPr>
        <p:txBody>
          <a:bodyPr wrap="square">
            <a:spAutoFit/>
          </a:bodyPr>
          <a:lstStyle/>
          <a:p>
            <a:pPr indent="254000" algn="just">
              <a:spcAft>
                <a:spcPts val="0"/>
              </a:spcAft>
            </a:pPr>
            <a:r>
              <a:rPr lang="ru-RU" sz="1600" dirty="0">
                <a:solidFill>
                  <a:schemeClr val="bg1"/>
                </a:solidFill>
                <a:latin typeface="Cambria" panose="02040503050406030204" pitchFamily="18" charset="0"/>
                <a:ea typeface="Cambria" panose="02040503050406030204" pitchFamily="18" charset="0"/>
                <a:cs typeface="Times New Roman" panose="02020603050405020304" pitchFamily="18" charset="0"/>
              </a:rPr>
              <a:t>16. На первом этапе аттестации проводится НКТ. Для сдачи НКТ педагог подает заявление по специальности, указанной в дипломе или по основной должности по форме согласно приложению 1 настоящих Правил в Национальный центр тестирования Министерства образования и науки Республики Казахстан (далее – НЦТ) или организацию им определенной. При подаче заявления на прохождение НКТ педагоги выбирают язык сдачи (казахский, русский), дату, время.</a:t>
            </a:r>
            <a:endParaRPr lang="ru-RU" sz="1600" dirty="0">
              <a:solidFill>
                <a:schemeClr val="bg1"/>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xmlns="" val="193154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latin typeface="Cambria" panose="02040503050406030204" pitchFamily="18" charset="0"/>
                <a:ea typeface="Cambria" panose="02040503050406030204" pitchFamily="18" charset="0"/>
              </a:rPr>
              <a:t>ПРАВИЛА И УСЛОВИЯ ПРОВЕДЕНИЯ АТТЕСТАЦИИ ПЕДАГОГОВ</a:t>
            </a:r>
            <a:endParaRPr lang="ru-RU" dirty="0"/>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a:off x="0" y="6524625"/>
            <a:ext cx="12192000" cy="33337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5" name="Прямоугольник 4"/>
          <p:cNvSpPr/>
          <p:nvPr/>
        </p:nvSpPr>
        <p:spPr>
          <a:xfrm>
            <a:off x="1441788" y="1004507"/>
            <a:ext cx="6195017" cy="694036"/>
          </a:xfrm>
          <a:prstGeom prst="rect">
            <a:avLst/>
          </a:prstGeom>
          <a:noFill/>
        </p:spPr>
        <p:txBody>
          <a:bodyPr wrap="square">
            <a:spAutoFit/>
          </a:bodyPr>
          <a:lstStyle/>
          <a:p>
            <a:pPr algn="just">
              <a:lnSpc>
                <a:spcPct val="115000"/>
              </a:lnSpc>
            </a:pPr>
            <a:r>
              <a:rPr lang="en-US" sz="1600" b="1" dirty="0" smtClean="0">
                <a:latin typeface="Cambria" panose="02040503050406030204" pitchFamily="18" charset="0"/>
                <a:ea typeface="Cambria" panose="02040503050406030204" pitchFamily="18" charset="0"/>
                <a:cs typeface="Segoe UI" panose="020B0502040204020203" pitchFamily="34" charset="0"/>
              </a:rPr>
              <a:t>21</a:t>
            </a:r>
            <a:r>
              <a:rPr lang="ru-RU" dirty="0" smtClean="0">
                <a:latin typeface="Cambria" panose="02040503050406030204" pitchFamily="18" charset="0"/>
                <a:ea typeface="Cambria" panose="02040503050406030204" pitchFamily="18" charset="0"/>
              </a:rPr>
              <a:t>. </a:t>
            </a:r>
            <a:r>
              <a:rPr lang="ru-RU" sz="1600" b="1" dirty="0" smtClean="0">
                <a:latin typeface="Cambria" panose="02040503050406030204" pitchFamily="18" charset="0"/>
                <a:ea typeface="Cambria" panose="02040503050406030204" pitchFamily="18" charset="0"/>
              </a:rPr>
              <a:t>НКТ ПРОХОДЯТ</a:t>
            </a:r>
            <a:r>
              <a:rPr lang="ru-RU" dirty="0" smtClean="0">
                <a:latin typeface="Cambria" panose="02040503050406030204" pitchFamily="18" charset="0"/>
                <a:ea typeface="Cambria" panose="02040503050406030204" pitchFamily="18" charset="0"/>
              </a:rPr>
              <a:t>:</a:t>
            </a:r>
            <a:endParaRPr lang="ru-RU" dirty="0">
              <a:latin typeface="Cambria" panose="02040503050406030204" pitchFamily="18" charset="0"/>
              <a:ea typeface="Cambria" panose="02040503050406030204" pitchFamily="18" charset="0"/>
            </a:endParaRPr>
          </a:p>
          <a:p>
            <a:pPr algn="just">
              <a:lnSpc>
                <a:spcPct val="115000"/>
              </a:lnSpc>
              <a:spcAft>
                <a:spcPts val="0"/>
              </a:spcAft>
            </a:pPr>
            <a:r>
              <a:rPr lang="en-US" sz="1600" b="1" dirty="0" smtClean="0">
                <a:latin typeface="Cambria" panose="02040503050406030204" pitchFamily="18" charset="0"/>
                <a:ea typeface="Cambria" panose="02040503050406030204" pitchFamily="18" charset="0"/>
                <a:cs typeface="Segoe UI" panose="020B0502040204020203" pitchFamily="34" charset="0"/>
              </a:rPr>
              <a:t>:</a:t>
            </a:r>
            <a:endParaRPr lang="ru-RU" sz="1200" b="1" dirty="0">
              <a:effectLst/>
              <a:latin typeface="Cambria" panose="02040503050406030204" pitchFamily="18" charset="0"/>
              <a:ea typeface="Cambria" panose="02040503050406030204" pitchFamily="18" charset="0"/>
              <a:cs typeface="Segoe UI" panose="020B0502040204020203" pitchFamily="34" charset="0"/>
            </a:endParaRPr>
          </a:p>
        </p:txBody>
      </p:sp>
      <p:grpSp>
        <p:nvGrpSpPr>
          <p:cNvPr id="26" name="Группа 25"/>
          <p:cNvGrpSpPr/>
          <p:nvPr/>
        </p:nvGrpSpPr>
        <p:grpSpPr>
          <a:xfrm>
            <a:off x="622972" y="1396378"/>
            <a:ext cx="11181663" cy="2230626"/>
            <a:chOff x="425034" y="3123283"/>
            <a:chExt cx="11379601" cy="1606615"/>
          </a:xfrm>
        </p:grpSpPr>
        <p:sp>
          <p:nvSpPr>
            <p:cNvPr id="8" name="Прямоугольник 7"/>
            <p:cNvSpPr/>
            <p:nvPr/>
          </p:nvSpPr>
          <p:spPr>
            <a:xfrm>
              <a:off x="573050" y="3410420"/>
              <a:ext cx="11231585" cy="1319478"/>
            </a:xfrm>
            <a:prstGeom prst="rect">
              <a:avLst/>
            </a:prstGeom>
          </p:spPr>
          <p:txBody>
            <a:bodyPr wrap="square">
              <a:spAutoFit/>
            </a:bodyPr>
            <a:lstStyle/>
            <a:p>
              <a:pPr marL="285750" indent="-285750">
                <a:buFont typeface="Wingdings" panose="05000000000000000000" pitchFamily="2" charset="2"/>
                <a:buChar char="Ø"/>
              </a:pPr>
              <a:r>
                <a:rPr lang="ru-RU" sz="1600" dirty="0" smtClean="0">
                  <a:latin typeface="Cambria" panose="02040503050406030204" pitchFamily="18" charset="0"/>
                  <a:ea typeface="Cambria" panose="02040503050406030204" pitchFamily="18" charset="0"/>
                </a:rPr>
                <a:t>1 (ОДИН) РАЗ В КАЛЕНДАРНЫЙ ГОД – БЕСПЛАТНО;</a:t>
              </a:r>
            </a:p>
            <a:p>
              <a:pPr marL="285750" indent="-285750">
                <a:buFont typeface="Wingdings" panose="05000000000000000000" pitchFamily="2" charset="2"/>
                <a:buChar char="Ø"/>
              </a:pPr>
              <a:r>
                <a:rPr lang="ru-RU" sz="1600" dirty="0" smtClean="0">
                  <a:latin typeface="Cambria" panose="02040503050406030204" pitchFamily="18" charset="0"/>
                  <a:ea typeface="Cambria" panose="02040503050406030204" pitchFamily="18" charset="0"/>
                </a:rPr>
                <a:t>ПОВТОРНО 1 (ОДИН) РАЗ НА ПЛАТНОЙ ОСНОВЕ В ТЕЧЕНИЕ КАЛЕНДАРНОГО ГОДА;</a:t>
              </a:r>
            </a:p>
            <a:p>
              <a:pPr marL="285750" indent="-285750">
                <a:buFont typeface="Wingdings" panose="05000000000000000000" pitchFamily="2" charset="2"/>
                <a:buChar char="Ø"/>
              </a:pPr>
              <a:r>
                <a:rPr lang="ru-RU" sz="1600" dirty="0" smtClean="0">
                  <a:latin typeface="Cambria" panose="02040503050406030204" pitchFamily="18" charset="0"/>
                  <a:ea typeface="Cambria" panose="02040503050406030204" pitchFamily="18" charset="0"/>
                </a:rPr>
                <a:t>ПЕДАГОГИ, ПРЕТЕНДУЮЩИЕ НА ДОСРОЧНУЮ АТТЕСТАЦИЮ 1 (ОДИН) РАЗ В ТЕЧЕНИЕ КАЛЕНДАРНОГО ГОДА – БЕСПЛАТНО;</a:t>
              </a:r>
            </a:p>
            <a:p>
              <a:pPr marL="285750" indent="-285750">
                <a:buFont typeface="Wingdings" panose="05000000000000000000" pitchFamily="2" charset="2"/>
                <a:buChar char="Ø"/>
              </a:pPr>
              <a:r>
                <a:rPr lang="ru-RU" sz="1600" dirty="0" smtClean="0">
                  <a:latin typeface="Cambria" panose="02040503050406030204" pitchFamily="18" charset="0"/>
                  <a:ea typeface="Cambria" panose="02040503050406030204" pitchFamily="18" charset="0"/>
                </a:rPr>
                <a:t>ПРОБНЫЕ (ПО ЖЕЛАНИЮ ПЕДАГОГА) – НА ПЛАТНОЙ ОСНОВЕ В ТЕЧЕНИЕ КАЛЕНДАРНОГО ГОДА;</a:t>
              </a:r>
            </a:p>
            <a:p>
              <a:pPr algn="just">
                <a:lnSpc>
                  <a:spcPct val="115000"/>
                </a:lnSpc>
                <a:spcAft>
                  <a:spcPts val="0"/>
                </a:spcAft>
              </a:pPr>
              <a:endParaRPr lang="ru-RU" sz="1400" dirty="0" smtClean="0">
                <a:latin typeface="Cambria" panose="02040503050406030204" pitchFamily="18" charset="0"/>
                <a:ea typeface="Cambria" panose="02040503050406030204" pitchFamily="18" charset="0"/>
              </a:endParaRPr>
            </a:p>
          </p:txBody>
        </p:sp>
        <p:sp>
          <p:nvSpPr>
            <p:cNvPr id="23" name="Прямоугольник 22"/>
            <p:cNvSpPr/>
            <p:nvPr/>
          </p:nvSpPr>
          <p:spPr>
            <a:xfrm>
              <a:off x="425034" y="3282782"/>
              <a:ext cx="11261048" cy="1179151"/>
            </a:xfrm>
            <a:prstGeom prst="rect">
              <a:avLst/>
            </a:prstGeom>
            <a:noFill/>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sp>
          <p:nvSpPr>
            <p:cNvPr id="16" name="Прямоугольник 15"/>
            <p:cNvSpPr/>
            <p:nvPr/>
          </p:nvSpPr>
          <p:spPr>
            <a:xfrm>
              <a:off x="625427" y="3123283"/>
              <a:ext cx="1528045" cy="299100"/>
            </a:xfrm>
            <a:prstGeom prst="rect">
              <a:avLst/>
            </a:prstGeom>
            <a:solidFill>
              <a:schemeClr val="accent2"/>
            </a:solidFill>
          </p:spPr>
          <p:txBody>
            <a:bodyPr wrap="square">
              <a:spAutoFit/>
            </a:bodyPr>
            <a:lstStyle/>
            <a:p>
              <a:pPr algn="just">
                <a:lnSpc>
                  <a:spcPct val="115000"/>
                </a:lnSpc>
                <a:spcAft>
                  <a:spcPts val="0"/>
                </a:spcAft>
              </a:pPr>
              <a:r>
                <a:rPr lang="en-US" sz="1600" b="1" dirty="0" smtClean="0">
                  <a:solidFill>
                    <a:schemeClr val="bg1"/>
                  </a:solidFill>
                  <a:latin typeface="Cambria" panose="02040503050406030204" pitchFamily="18" charset="0"/>
                  <a:ea typeface="Cambria" panose="02040503050406030204" pitchFamily="18" charset="0"/>
                </a:rPr>
                <a:t>ПЕДАГОГ</a:t>
              </a:r>
              <a:r>
                <a:rPr lang="kk-KZ" sz="1600" b="1" dirty="0" smtClean="0">
                  <a:solidFill>
                    <a:schemeClr val="bg1"/>
                  </a:solidFill>
                  <a:latin typeface="Cambria" panose="02040503050406030204" pitchFamily="18" charset="0"/>
                  <a:ea typeface="Cambria" panose="02040503050406030204" pitchFamily="18" charset="0"/>
                </a:rPr>
                <a:t>И</a:t>
              </a:r>
              <a:r>
                <a:rPr lang="en-US" sz="1600" b="1" dirty="0" smtClean="0">
                  <a:solidFill>
                    <a:schemeClr val="bg1"/>
                  </a:solidFill>
                  <a:latin typeface="Cambria" panose="02040503050406030204" pitchFamily="18" charset="0"/>
                  <a:ea typeface="Cambria" panose="02040503050406030204" pitchFamily="18" charset="0"/>
                </a:rPr>
                <a:t>:</a:t>
              </a:r>
              <a:endParaRPr lang="ru-RU" sz="1600" b="1" dirty="0">
                <a:solidFill>
                  <a:schemeClr val="bg1"/>
                </a:solidFill>
                <a:latin typeface="Cambria" panose="02040503050406030204" pitchFamily="18" charset="0"/>
                <a:ea typeface="Cambria" panose="02040503050406030204" pitchFamily="18" charset="0"/>
              </a:endParaRPr>
            </a:p>
          </p:txBody>
        </p:sp>
      </p:grpSp>
      <p:grpSp>
        <p:nvGrpSpPr>
          <p:cNvPr id="27" name="Группа 26"/>
          <p:cNvGrpSpPr/>
          <p:nvPr/>
        </p:nvGrpSpPr>
        <p:grpSpPr>
          <a:xfrm>
            <a:off x="425034" y="3723498"/>
            <a:ext cx="11290324" cy="2666344"/>
            <a:chOff x="425034" y="4642018"/>
            <a:chExt cx="11290324" cy="1847910"/>
          </a:xfrm>
        </p:grpSpPr>
        <p:sp>
          <p:nvSpPr>
            <p:cNvPr id="15" name="Прямоугольник 14"/>
            <p:cNvSpPr/>
            <p:nvPr/>
          </p:nvSpPr>
          <p:spPr>
            <a:xfrm>
              <a:off x="573050" y="5203489"/>
              <a:ext cx="11142308" cy="1087853"/>
            </a:xfrm>
            <a:prstGeom prst="rect">
              <a:avLst/>
            </a:prstGeom>
          </p:spPr>
          <p:txBody>
            <a:bodyPr wrap="square">
              <a:spAutoFit/>
            </a:bodyPr>
            <a:lstStyle/>
            <a:p>
              <a:pPr marL="285750" indent="-285750">
                <a:buFont typeface="Wingdings" panose="05000000000000000000" pitchFamily="2" charset="2"/>
                <a:buChar char="Ø"/>
              </a:pPr>
              <a:endParaRPr lang="ru-RU" sz="1600" dirty="0" smtClean="0">
                <a:latin typeface="Cambria" panose="02040503050406030204" pitchFamily="18" charset="0"/>
                <a:ea typeface="Cambria" panose="02040503050406030204" pitchFamily="18" charset="0"/>
              </a:endParaRPr>
            </a:p>
            <a:p>
              <a:pPr marL="285750" indent="-285750">
                <a:buFont typeface="Wingdings" panose="05000000000000000000" pitchFamily="2" charset="2"/>
                <a:buChar char="Ø"/>
              </a:pPr>
              <a:r>
                <a:rPr lang="ru-RU" sz="1600" dirty="0" smtClean="0">
                  <a:latin typeface="Cambria" panose="02040503050406030204" pitchFamily="18" charset="0"/>
                  <a:ea typeface="Cambria" panose="02040503050406030204" pitchFamily="18" charset="0"/>
                </a:rPr>
                <a:t>1 РАЗ В ТЕЧЕНИЕ КАЛЕНДАРНОГО ГОДА – БЕСПЛАТНО;</a:t>
              </a:r>
            </a:p>
            <a:p>
              <a:pPr marL="285750" indent="-285750">
                <a:buFont typeface="Wingdings" panose="05000000000000000000" pitchFamily="2" charset="2"/>
                <a:buChar char="Ø"/>
              </a:pPr>
              <a:r>
                <a:rPr lang="ru-RU" sz="1600" dirty="0" smtClean="0">
                  <a:latin typeface="Cambria" panose="02040503050406030204" pitchFamily="18" charset="0"/>
                  <a:ea typeface="Cambria" panose="02040503050406030204" pitchFamily="18" charset="0"/>
                </a:rPr>
                <a:t>РУКОВОДИТЕЛИ ОРГАНИЗАЦИЙ ОБРАЗОВАНИЯ, МЕТОДИЧЕСКИХ КАБИНЕТОВ (ЦЕНТРОВ) В КАЛЕНДАРНЫЙ ГОД 1 (ОДИН) РАЗ – БЕСПЛАТНО;</a:t>
              </a:r>
            </a:p>
            <a:p>
              <a:pPr marL="285750" indent="-285750">
                <a:buFont typeface="Wingdings" panose="05000000000000000000" pitchFamily="2" charset="2"/>
                <a:buChar char="Ø"/>
              </a:pPr>
              <a:r>
                <a:rPr lang="ru-RU" sz="1600" dirty="0" smtClean="0">
                  <a:latin typeface="Cambria" panose="02040503050406030204" pitchFamily="18" charset="0"/>
                  <a:ea typeface="Cambria" panose="02040503050406030204" pitchFamily="18" charset="0"/>
                </a:rPr>
                <a:t>ПОВТОРНО 1 (ОДИН) РАЗ НА ПЛАТНОЙ ОСНОВЕ В ТЕЧЕНИЕ КАЛЕНДАРНОГО ГОДА;</a:t>
              </a:r>
            </a:p>
            <a:p>
              <a:pPr marL="285750" indent="-285750">
                <a:buFont typeface="Wingdings" panose="05000000000000000000" pitchFamily="2" charset="2"/>
                <a:buChar char="Ø"/>
              </a:pPr>
              <a:r>
                <a:rPr lang="ru-RU" sz="1600" dirty="0" smtClean="0">
                  <a:latin typeface="Cambria" panose="02040503050406030204" pitchFamily="18" charset="0"/>
                  <a:ea typeface="Cambria" panose="02040503050406030204" pitchFamily="18" charset="0"/>
                </a:rPr>
                <a:t>ПРОБНЫЕ (ПО ЖЕЛАНИЮ) – НА ПЛАТНОЙ ОСНОВЕ В ТЕЧЕНИЕ КАЛЕНДАРНОГО ГОДА.</a:t>
              </a:r>
              <a:endParaRPr lang="ru-RU" sz="1600" dirty="0">
                <a:latin typeface="Cambria" panose="02040503050406030204" pitchFamily="18" charset="0"/>
                <a:ea typeface="Cambria" panose="02040503050406030204" pitchFamily="18" charset="0"/>
              </a:endParaRPr>
            </a:p>
          </p:txBody>
        </p:sp>
        <p:sp>
          <p:nvSpPr>
            <p:cNvPr id="22" name="Прямоугольник 21"/>
            <p:cNvSpPr/>
            <p:nvPr/>
          </p:nvSpPr>
          <p:spPr>
            <a:xfrm>
              <a:off x="622972" y="4642018"/>
              <a:ext cx="10680027" cy="628182"/>
            </a:xfrm>
            <a:prstGeom prst="rect">
              <a:avLst/>
            </a:prstGeom>
            <a:solidFill>
              <a:schemeClr val="accent2"/>
            </a:solidFill>
          </p:spPr>
          <p:txBody>
            <a:bodyPr wrap="square">
              <a:spAutoFit/>
            </a:bodyPr>
            <a:lstStyle/>
            <a:p>
              <a:pPr algn="just">
                <a:lnSpc>
                  <a:spcPct val="115000"/>
                </a:lnSpc>
              </a:pPr>
              <a:r>
                <a:rPr lang="ru-RU" sz="1600" dirty="0" smtClean="0">
                  <a:solidFill>
                    <a:schemeClr val="bg1"/>
                  </a:solidFill>
                  <a:latin typeface="Cambria" panose="02040503050406030204" pitchFamily="18" charset="0"/>
                  <a:ea typeface="Cambria" panose="02040503050406030204" pitchFamily="18" charset="0"/>
                </a:rPr>
                <a:t>КАНДИДАТЫ БЕЗ СТАЖА, ИМЕЮЩИЕ ТЕХНИЧЕСКОЕ И ПРОФЕССИОНАЛЬНОЕ, ВЫСШЕЕ И/ИЛИ ПОСЛЕВУЗОВСКОЕ ОБРАЗОВАНИЕ ПО ПЕДАГОГИЧЕСКИМ (СПЕЦИАЛЬНОСТЯМ) НАПРАВЛЕНИЯМ:</a:t>
              </a:r>
            </a:p>
            <a:p>
              <a:pPr algn="just">
                <a:lnSpc>
                  <a:spcPct val="115000"/>
                </a:lnSpc>
                <a:spcAft>
                  <a:spcPts val="0"/>
                </a:spcAft>
              </a:pPr>
              <a:endParaRPr lang="ru-RU" sz="1400" b="1" dirty="0">
                <a:solidFill>
                  <a:schemeClr val="bg1"/>
                </a:solidFill>
                <a:latin typeface="Cambria" panose="02040503050406030204" pitchFamily="18" charset="0"/>
                <a:ea typeface="Cambria" panose="02040503050406030204" pitchFamily="18" charset="0"/>
              </a:endParaRPr>
            </a:p>
          </p:txBody>
        </p:sp>
        <p:sp>
          <p:nvSpPr>
            <p:cNvPr id="31" name="Прямоугольник 30"/>
            <p:cNvSpPr/>
            <p:nvPr/>
          </p:nvSpPr>
          <p:spPr>
            <a:xfrm>
              <a:off x="425034" y="5246819"/>
              <a:ext cx="11261048" cy="1243109"/>
            </a:xfrm>
            <a:prstGeom prst="rect">
              <a:avLst/>
            </a:prstGeom>
            <a:noFill/>
            <a:ln>
              <a:solidFill>
                <a:schemeClr val="accent2"/>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ru-RU"/>
            </a:p>
          </p:txBody>
        </p:sp>
      </p:grpSp>
    </p:spTree>
    <p:extLst>
      <p:ext uri="{BB962C8B-B14F-4D97-AF65-F5344CB8AC3E}">
        <p14:creationId xmlns:p14="http://schemas.microsoft.com/office/powerpoint/2010/main" xmlns="" val="19782043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147" y="81537"/>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a:off x="0" y="6524625"/>
            <a:ext cx="12192000" cy="33337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Прямоугольник 6"/>
          <p:cNvSpPr/>
          <p:nvPr/>
        </p:nvSpPr>
        <p:spPr>
          <a:xfrm>
            <a:off x="763385" y="1450441"/>
            <a:ext cx="10811581" cy="835613"/>
          </a:xfrm>
          <a:prstGeom prst="rect">
            <a:avLst/>
          </a:prstGeom>
        </p:spPr>
        <p:txBody>
          <a:bodyPr wrap="square">
            <a:spAutoFit/>
          </a:bodyPr>
          <a:lstStyle/>
          <a:p>
            <a:pPr marL="285750" indent="-285750" algn="just">
              <a:lnSpc>
                <a:spcPct val="115000"/>
              </a:lnSpc>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ДЛЯ ПРЕДМЕТОВ "МАТЕМАТИКА", "ФИЗИКА", "ХИМИЯ", "ИНФОРМАТИКА"– 240 МИНУТ;</a:t>
            </a:r>
            <a:endParaRPr lang="ru-RU" sz="1400" dirty="0" smtClean="0">
              <a:latin typeface="Cambria" panose="02040503050406030204" pitchFamily="18" charset="0"/>
              <a:ea typeface="Cambria" panose="02040503050406030204" pitchFamily="18" charset="0"/>
            </a:endParaRPr>
          </a:p>
          <a:p>
            <a:pPr marL="285750" indent="-285750" algn="just">
              <a:lnSpc>
                <a:spcPct val="115000"/>
              </a:lnSpc>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ДЛЯ НАПРАВЛЕНИЙ «ДОШКОЛЬНОЕ ОБРАЗОВАНИЕ» И «ДОПОЛНИТЕЛЬНОЕ ОБРАЗОВАНИЕ»– 120 МИНУТ;</a:t>
            </a:r>
            <a:endParaRPr lang="ru-RU" sz="1400" dirty="0" smtClean="0">
              <a:latin typeface="Cambria" panose="02040503050406030204" pitchFamily="18" charset="0"/>
              <a:ea typeface="Cambria" panose="02040503050406030204" pitchFamily="18" charset="0"/>
            </a:endParaRPr>
          </a:p>
          <a:p>
            <a:pPr marL="285750" indent="-285750" algn="just">
              <a:lnSpc>
                <a:spcPct val="115000"/>
              </a:lnSpc>
              <a:spcAft>
                <a:spcPts val="0"/>
              </a:spcAft>
              <a:buFont typeface="Wingdings" panose="05000000000000000000" pitchFamily="2" charset="2"/>
              <a:buChar char="q"/>
            </a:pPr>
            <a:r>
              <a:rPr lang="ru-RU" sz="1400" dirty="0" smtClean="0">
                <a:solidFill>
                  <a:srgbClr val="000000"/>
                </a:solidFill>
                <a:latin typeface="Cambria" panose="02040503050406030204" pitchFamily="18" charset="0"/>
                <a:ea typeface="Cambria" panose="02040503050406030204" pitchFamily="18" charset="0"/>
              </a:rPr>
              <a:t>ДЛЯ ИНЫХ ПЕДАГОГОВ– 210 МИНУТ</a:t>
            </a:r>
            <a:endParaRPr lang="ru-RU" sz="1400" dirty="0">
              <a:effectLst/>
              <a:latin typeface="Cambria" panose="02040503050406030204" pitchFamily="18" charset="0"/>
              <a:ea typeface="Cambria" panose="02040503050406030204" pitchFamily="18" charset="0"/>
            </a:endParaRPr>
          </a:p>
        </p:txBody>
      </p:sp>
      <p:sp>
        <p:nvSpPr>
          <p:cNvPr id="9" name="Прямоугольник 8"/>
          <p:cNvSpPr/>
          <p:nvPr/>
        </p:nvSpPr>
        <p:spPr>
          <a:xfrm>
            <a:off x="603628" y="1042607"/>
            <a:ext cx="9467063" cy="338554"/>
          </a:xfrm>
          <a:prstGeom prst="rect">
            <a:avLst/>
          </a:prstGeom>
          <a:solidFill>
            <a:schemeClr val="accent2"/>
          </a:solidFill>
        </p:spPr>
        <p:txBody>
          <a:bodyPr wrap="square">
            <a:spAutoFit/>
          </a:bodyPr>
          <a:lstStyle/>
          <a:p>
            <a:r>
              <a:rPr lang="ru-RU" sz="1600" b="1" dirty="0" smtClean="0">
                <a:solidFill>
                  <a:schemeClr val="bg1"/>
                </a:solidFill>
                <a:latin typeface="Cambria" panose="02040503050406030204" pitchFamily="18" charset="0"/>
                <a:ea typeface="Cambria" panose="02040503050406030204" pitchFamily="18" charset="0"/>
              </a:rPr>
              <a:t>25. ВРЕМЯ СДАЧИ НКТ СОСТАВЛЯЕТ:</a:t>
            </a:r>
            <a:endParaRPr lang="ru-RU" sz="1600" b="1" dirty="0">
              <a:solidFill>
                <a:schemeClr val="bg1"/>
              </a:solidFill>
              <a:latin typeface="Cambria" panose="02040503050406030204" pitchFamily="18" charset="0"/>
              <a:ea typeface="Cambria" panose="02040503050406030204" pitchFamily="18" charset="0"/>
            </a:endParaRPr>
          </a:p>
        </p:txBody>
      </p:sp>
      <p:pic>
        <p:nvPicPr>
          <p:cNvPr id="1028" name="Picture 4" descr="https://maxcdn.icons8.com/Share/icon/ultraviolet/Time_And_Date/alarm_clock1600.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356638" y="1465381"/>
            <a:ext cx="962922" cy="820673"/>
          </a:xfrm>
          <a:prstGeom prst="rect">
            <a:avLst/>
          </a:prstGeom>
          <a:noFill/>
          <a:extLst>
            <a:ext uri="{909E8E84-426E-40DD-AFC4-6F175D3DCCD1}">
              <a14:hiddenFill xmlns:a14="http://schemas.microsoft.com/office/drawing/2010/main" xmlns="">
                <a:solidFill>
                  <a:srgbClr val="FFFFFF"/>
                </a:solidFill>
              </a14:hiddenFill>
            </a:ext>
          </a:extLst>
        </p:spPr>
      </p:pic>
      <p:sp>
        <p:nvSpPr>
          <p:cNvPr id="11" name="Прямоугольник 10"/>
          <p:cNvSpPr/>
          <p:nvPr/>
        </p:nvSpPr>
        <p:spPr>
          <a:xfrm>
            <a:off x="565211" y="2685832"/>
            <a:ext cx="11207931" cy="954107"/>
          </a:xfrm>
          <a:prstGeom prst="rect">
            <a:avLst/>
          </a:prstGeom>
          <a:solidFill>
            <a:schemeClr val="accent5">
              <a:lumMod val="50000"/>
            </a:schemeClr>
          </a:solidFill>
        </p:spPr>
        <p:txBody>
          <a:bodyPr wrap="square">
            <a:spAutoFit/>
          </a:bodyPr>
          <a:lstStyle/>
          <a:p>
            <a:r>
              <a:rPr lang="ru-RU" sz="1400" dirty="0" smtClean="0">
                <a:solidFill>
                  <a:srgbClr val="FFFF00"/>
                </a:solidFill>
                <a:latin typeface="Cambria" panose="02040503050406030204" pitchFamily="18" charset="0"/>
                <a:ea typeface="Cambria" panose="02040503050406030204" pitchFamily="18" charset="0"/>
              </a:rPr>
              <a:t>30. ПРИ НАРУШЕНИИ ИЛИ ОБНАРУЖЕНИИ ЗАПРЕЩЕННОГО ПРЕДМЕТА ВО ВРЕМЯ ПРОВЕДЕНИЯ НКТ ПЕДАГОГ НЕ ДОПУСКАЕТСЯ К ПРОХОЖДЕНИЮ АТТЕСТАЦИИ СРОКОМ НА ПЯТЬ ЛЕТ (РУКОВОДИТЕЛИ ОРГАНИЗАЦИИ ОБРАЗОВАНИЯ – НА ТРИ ГОДА). ИМЕЮЩАЯСЯ КВАЛИФИКАЦИОННАЯ КАТЕГОРИЯ ПЕДАГОГА СНИЖАЕТСЯ ДО КВАЛИФИКАЦИОННОЙ КАТЕГОРИИ «ПЕДАГОГ» (РУКОВОДИТЕЛЯ - ДО КВАЛИФИКАЦИОННОЙ КАТЕГОРИИ «РУКОВОДИТЕЛЬ ОРГАНИЗАЦИИ ОБРАЗОВАНИЯ»).</a:t>
            </a:r>
            <a:endParaRPr lang="ru-RU" sz="1400" dirty="0">
              <a:solidFill>
                <a:srgbClr val="FFFF00"/>
              </a:solidFill>
              <a:latin typeface="Cambria" panose="02040503050406030204" pitchFamily="18" charset="0"/>
              <a:ea typeface="Cambria" panose="02040503050406030204" pitchFamily="18" charset="0"/>
            </a:endParaRPr>
          </a:p>
        </p:txBody>
      </p:sp>
      <p:sp>
        <p:nvSpPr>
          <p:cNvPr id="23" name="Прямоугольник 22"/>
          <p:cNvSpPr/>
          <p:nvPr/>
        </p:nvSpPr>
        <p:spPr>
          <a:xfrm>
            <a:off x="425034" y="4308354"/>
            <a:ext cx="6028017" cy="1600438"/>
          </a:xfrm>
          <a:prstGeom prst="rect">
            <a:avLst/>
          </a:prstGeom>
          <a:solidFill>
            <a:schemeClr val="accent5">
              <a:lumMod val="50000"/>
            </a:schemeClr>
          </a:solidFill>
        </p:spPr>
        <p:txBody>
          <a:bodyPr wrap="square">
            <a:spAutoFit/>
          </a:bodyPr>
          <a:lstStyle/>
          <a:p>
            <a:pPr algn="just"/>
            <a:r>
              <a:rPr lang="ru-RU" sz="1400" dirty="0" smtClean="0">
                <a:solidFill>
                  <a:schemeClr val="bg1"/>
                </a:solidFill>
                <a:latin typeface="Cambria" panose="02040503050406030204" pitchFamily="18" charset="0"/>
                <a:ea typeface="Cambria" panose="02040503050406030204" pitchFamily="18" charset="0"/>
              </a:rPr>
              <a:t>51. ПРИ НЕДОСТАТОЧНОМ КОЛИЧЕСТВЕ БАЛЛОВ НА ЗАЯВЛЕННУЮ КАТЕГОРИЮ ПРИ ОЧЕРЕДНОЙ АТТЕСТАЦИИ ПЕДАГОГА НА ПРИСВОЕНИЕ (ПОДТВЕРЖДЕНИЕ) КВАЛИФИКАЦИОННОЙ КАТЕГОРИИ В АТТЕСТАЦИОННЫЙ ПЕРИОД ЯНВАРЬ-МАЙ (АВГУСТ - ДЕКАБРЬ) КВАЛИФИКАЦИОННАЯ КАТЕГОРИЯ СОХРАНЯЕТСЯ ДО ИСТЕЧЕНИЯ ЕЕ СРОКА, ДАЛЕЕ КВАЛИФИКАЦИОННАЯ КАТЕГОРИЯ СНИЖАЕТСЯ НА ОДИН УРОВЕНЬ НИЖЕ. </a:t>
            </a:r>
            <a:endParaRPr lang="ru-RU" sz="1400" dirty="0">
              <a:solidFill>
                <a:schemeClr val="bg1"/>
              </a:solidFill>
              <a:latin typeface="Cambria" panose="02040503050406030204" pitchFamily="18" charset="0"/>
              <a:ea typeface="Cambria" panose="02040503050406030204" pitchFamily="18" charset="0"/>
            </a:endParaRPr>
          </a:p>
        </p:txBody>
      </p:sp>
      <p:sp>
        <p:nvSpPr>
          <p:cNvPr id="26" name="Прямоугольник 25"/>
          <p:cNvSpPr/>
          <p:nvPr/>
        </p:nvSpPr>
        <p:spPr>
          <a:xfrm>
            <a:off x="6879766" y="4371728"/>
            <a:ext cx="4880933" cy="1600438"/>
          </a:xfrm>
          <a:prstGeom prst="rect">
            <a:avLst/>
          </a:prstGeom>
          <a:solidFill>
            <a:schemeClr val="accent5">
              <a:lumMod val="50000"/>
            </a:schemeClr>
          </a:solidFill>
        </p:spPr>
        <p:txBody>
          <a:bodyPr wrap="square">
            <a:spAutoFit/>
          </a:bodyPr>
          <a:lstStyle/>
          <a:p>
            <a:pPr algn="just"/>
            <a:r>
              <a:rPr lang="ru-RU" sz="1400" dirty="0" smtClean="0">
                <a:solidFill>
                  <a:schemeClr val="bg1"/>
                </a:solidFill>
                <a:latin typeface="Cambria" panose="02040503050406030204" pitchFamily="18" charset="0"/>
                <a:ea typeface="Cambria" panose="02040503050406030204" pitchFamily="18" charset="0"/>
              </a:rPr>
              <a:t>ДАННАЯ КВАЛИФИКАЦИОННАЯ КАТЕГОРИЯ СОХРАНЯЕТСЯ ДО СЛЕДУЮЩЕГО АТТЕСТАЦИОННОГО ПЕРИОДА АВГУСТ-ДЕКАБРЬ (ЯНВАРЬ – МАЙ). В СЛЕДУЮЩИЙ АТТЕСТАЦИОННЫЙ ПЕРИОД ПЕДАГОГ ПРОХОДИТ АТТЕСТАЦИЮ ПО ПЕРВОНАЧАЛЬНО ЗАЯВЛЕННОЙ КВАЛИФИКАЦИОННОЙ КАТЕГОРИИ ПОСЛЕ ПРОХОЖДЕНИЯ НКТ.</a:t>
            </a:r>
            <a:endParaRPr lang="ru-RU" sz="1400" dirty="0">
              <a:solidFill>
                <a:schemeClr val="bg1"/>
              </a:solidFill>
              <a:latin typeface="Cambria" panose="02040503050406030204" pitchFamily="18" charset="0"/>
              <a:ea typeface="Cambria" panose="02040503050406030204" pitchFamily="18" charset="0"/>
            </a:endParaRPr>
          </a:p>
        </p:txBody>
      </p:sp>
      <p:sp>
        <p:nvSpPr>
          <p:cNvPr id="33" name="Равнобедренный треугольник 32"/>
          <p:cNvSpPr/>
          <p:nvPr/>
        </p:nvSpPr>
        <p:spPr>
          <a:xfrm rot="5400000">
            <a:off x="5973911" y="4884431"/>
            <a:ext cx="1384995" cy="243841"/>
          </a:xfrm>
          <a:prstGeom prst="triangl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ru-RU"/>
          </a:p>
        </p:txBody>
      </p:sp>
      <p:sp>
        <p:nvSpPr>
          <p:cNvPr id="34" name="Прямоугольник 33"/>
          <p:cNvSpPr/>
          <p:nvPr/>
        </p:nvSpPr>
        <p:spPr>
          <a:xfrm>
            <a:off x="1519018" y="183871"/>
            <a:ext cx="9452519" cy="400110"/>
          </a:xfrm>
          <a:prstGeom prst="rect">
            <a:avLst/>
          </a:prstGeom>
        </p:spPr>
        <p:txBody>
          <a:bodyPr wrap="square">
            <a:spAutoFit/>
          </a:bodyPr>
          <a:lstStyle/>
          <a:p>
            <a:pPr algn="ctr"/>
            <a:r>
              <a:rPr lang="ru-RU" sz="2000" b="1" dirty="0">
                <a:solidFill>
                  <a:schemeClr val="bg1"/>
                </a:solidFill>
                <a:latin typeface="Cambria" panose="02040503050406030204" pitchFamily="18" charset="0"/>
                <a:ea typeface="Cambria" panose="02040503050406030204" pitchFamily="18" charset="0"/>
              </a:rPr>
              <a:t>ПРАВИЛА И УСЛОВИЯ ПРОВЕДЕНИЯ АТТЕСТАЦИИ ПЕДАГОГОВ</a:t>
            </a:r>
            <a:endParaRPr lang="ru-RU" sz="2000" dirty="0">
              <a:solidFill>
                <a:schemeClr val="bg1"/>
              </a:solidFill>
            </a:endParaRPr>
          </a:p>
        </p:txBody>
      </p:sp>
    </p:spTree>
    <p:extLst>
      <p:ext uri="{BB962C8B-B14F-4D97-AF65-F5344CB8AC3E}">
        <p14:creationId xmlns:p14="http://schemas.microsoft.com/office/powerpoint/2010/main" xmlns="" val="34491063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schemeClr val="bg1"/>
                </a:solidFill>
                <a:latin typeface="Cambria" panose="02040503050406030204" pitchFamily="18" charset="0"/>
                <a:ea typeface="Cambria" panose="02040503050406030204" pitchFamily="18" charset="0"/>
              </a:rPr>
              <a:t>ПРАВИЛА И УСЛОВИЯ ПРОВЕДЕНИЯ АТТЕСТАЦИИ ПЕДАГОГОВ</a:t>
            </a:r>
            <a:endParaRPr lang="ru-RU" dirty="0">
              <a:solidFill>
                <a:schemeClr val="bg1"/>
              </a:solidFill>
            </a:endParaRPr>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a:off x="0" y="6524625"/>
            <a:ext cx="12192000" cy="33337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Прямоугольник 2"/>
          <p:cNvSpPr/>
          <p:nvPr/>
        </p:nvSpPr>
        <p:spPr>
          <a:xfrm>
            <a:off x="554936" y="903228"/>
            <a:ext cx="11082126" cy="1384995"/>
          </a:xfrm>
          <a:prstGeom prst="rect">
            <a:avLst/>
          </a:prstGeom>
        </p:spPr>
        <p:txBody>
          <a:bodyPr wrap="square">
            <a:spAutoFit/>
          </a:bodyPr>
          <a:lstStyle/>
          <a:p>
            <a:pPr algn="just"/>
            <a:r>
              <a:rPr lang="ru-RU" sz="1400" dirty="0" smtClean="0">
                <a:latin typeface="Cambria" panose="02040503050406030204" pitchFamily="18" charset="0"/>
                <a:ea typeface="Cambria" panose="02040503050406030204" pitchFamily="18" charset="0"/>
              </a:rPr>
              <a:t>52.</a:t>
            </a:r>
            <a:r>
              <a:rPr lang="ru-RU" sz="1400" b="1" dirty="0" smtClean="0">
                <a:latin typeface="Cambria" panose="02040503050406030204" pitchFamily="18" charset="0"/>
                <a:ea typeface="Cambria" panose="02040503050406030204" pitchFamily="18" charset="0"/>
              </a:rPr>
              <a:t>ПРИ НЕСВОЕВРЕМЕННОЙ ПОДАЧЕ ЗАЯВЛЕНИЯ </a:t>
            </a:r>
            <a:r>
              <a:rPr lang="ru-RU" sz="1400" dirty="0" smtClean="0">
                <a:latin typeface="Cambria" panose="02040503050406030204" pitchFamily="18" charset="0"/>
                <a:ea typeface="Cambria" panose="02040503050406030204" pitchFamily="18" charset="0"/>
              </a:rPr>
              <a:t>ПЕДАГОГОМ НА ОЧЕРЕДНУЮ АТТЕСТАЦИЮ НА ПРИСВОЕНИЕ (ПОДТВЕРЖДЕНИЕ) КВАЛИФИКАЦИОННОЙ КАТЕГОРИИ В АТТЕСТАЦИОННЫЙ ПЕРИОД АВГУСТ-ДЕКАБРЬ (ЯНВАРЬ – МАЙ) КВАЛИФИКАЦИОННАЯ КАТЕГОРИЯ </a:t>
            </a:r>
            <a:r>
              <a:rPr lang="ru-RU" sz="1400" b="1" dirty="0" smtClean="0">
                <a:latin typeface="Cambria" panose="02040503050406030204" pitchFamily="18" charset="0"/>
                <a:ea typeface="Cambria" panose="02040503050406030204" pitchFamily="18" charset="0"/>
              </a:rPr>
              <a:t>СНИЖАЕТСЯ</a:t>
            </a:r>
            <a:r>
              <a:rPr lang="ru-RU" sz="1400" dirty="0" smtClean="0">
                <a:latin typeface="Cambria" panose="02040503050406030204" pitchFamily="18" charset="0"/>
                <a:ea typeface="Cambria" panose="02040503050406030204" pitchFamily="18" charset="0"/>
              </a:rPr>
              <a:t> </a:t>
            </a:r>
            <a:r>
              <a:rPr lang="ru-RU" sz="1400" b="1" dirty="0" smtClean="0">
                <a:latin typeface="Cambria" panose="02040503050406030204" pitchFamily="18" charset="0"/>
                <a:ea typeface="Cambria" panose="02040503050406030204" pitchFamily="18" charset="0"/>
              </a:rPr>
              <a:t>ДО КВАЛИФИКАЦИОННОЙ КАТЕГОРИИ «ПЕДАГОГ». </a:t>
            </a:r>
          </a:p>
          <a:p>
            <a:pPr algn="just"/>
            <a:r>
              <a:rPr lang="ru-RU" sz="1400" dirty="0" smtClean="0">
                <a:latin typeface="Cambria" panose="02040503050406030204" pitchFamily="18" charset="0"/>
                <a:ea typeface="Cambria" panose="02040503050406030204" pitchFamily="18" charset="0"/>
              </a:rPr>
              <a:t>ДАННАЯ КВАЛИФИКАЦИОННАЯ КАТЕГОРИЯ СОХРАНЯЕТСЯ ДО СЛЕДУЮЩЕГО АТТЕСТАЦИОННОГО ПЕРИОДА АВГУСТ-ДЕКАБРЬ (ЯНВАРЬ – МАЙ). В СЛЕДУЮЩИЙ АТТЕСТАЦИОННЫЙ ПЕРИОД ПЕДАГОГ ПРОХОДИТ АТТЕСТАЦИЮ НА КВАЛИФИКАЦИОННУЮ КАТЕГОРИЮ В СООТВЕТСТВИИ С КВАЛИФИКАЦИОННЫМИ ТРЕБОВАНИЯМИ СОГЛАСНО ПРИКАЗА № 338.</a:t>
            </a:r>
            <a:endParaRPr lang="ru-RU" sz="1400" dirty="0">
              <a:latin typeface="Cambria" panose="02040503050406030204" pitchFamily="18" charset="0"/>
              <a:ea typeface="Cambria" panose="02040503050406030204" pitchFamily="18" charset="0"/>
            </a:endParaRPr>
          </a:p>
        </p:txBody>
      </p:sp>
      <p:sp>
        <p:nvSpPr>
          <p:cNvPr id="5" name="Прямоугольник 4"/>
          <p:cNvSpPr/>
          <p:nvPr/>
        </p:nvSpPr>
        <p:spPr>
          <a:xfrm>
            <a:off x="576672" y="2524663"/>
            <a:ext cx="10832200" cy="1384995"/>
          </a:xfrm>
          <a:prstGeom prst="rect">
            <a:avLst/>
          </a:prstGeom>
        </p:spPr>
        <p:txBody>
          <a:bodyPr wrap="square">
            <a:spAutoFit/>
          </a:bodyPr>
          <a:lstStyle/>
          <a:p>
            <a:pPr algn="just"/>
            <a:r>
              <a:rPr lang="ru-RU" sz="1400" dirty="0" smtClean="0">
                <a:latin typeface="Cambria" panose="02040503050406030204" pitchFamily="18" charset="0"/>
                <a:ea typeface="Cambria" panose="02040503050406030204" pitchFamily="18" charset="0"/>
              </a:rPr>
              <a:t>53.ПРИ НЕДОСТАТОЧНОМ КОЛИЧЕСТВЕ БАЛЛОВ НА ЗАЯВЛЕННУЮ КАТЕГОРИЮ ЗА ПЕДАГОГОМ, ИМЕЮЩИМ «ВТОРУЮ», «ПЕРВУЮ», «ВЫСШУЮ» КАТЕГОРИИ, В АТТЕСТАЦИОННЫЙ ПЕРИОД ЯНВАРЬ-МАЙ (АВГУСТ - ДЕКАБРЬ) КВАЛИФИКАЦИОННАЯ КАТЕГОРИЯ СОХРАНЯЕТСЯ ДО ИСТЕЧЕНИЯ ЕГО СРОКА, ДАЛЕЕ – СНИЖАЕТСЯ ДО КАТЕГОРИИ «ПЕДАГОГ». ДАННАЯ КВАЛИФИКАЦИОННАЯ КАТЕГОРИЯ СОХРАНЯЕТСЯ ДО СЛЕДУЮЩЕГО АТТЕСТАЦИОННОГО ПЕРИОДА АВГУСТ-ДЕКАБРЬ (ЯНВАРЬ – МАЙ). В СЛЕДУЮЩИЙ АТТЕСТАЦИОННЫЙ ПЕРИОД ПЕДАГОГИ ПРОХОДЯТ АТТЕСТАЦИЮ НА КВАЛИФИКАЦИОННУЮ КАТЕГОРИЮ В СООТВЕТСТВИИ С КВАЛИФИКАЦИОННЫМИ ТРЕБОВАНИЯМИ СОГЛАСНО ПРИКАЗА № 338.</a:t>
            </a:r>
            <a:endParaRPr lang="ru-RU" sz="1400" dirty="0">
              <a:latin typeface="Cambria" panose="02040503050406030204" pitchFamily="18" charset="0"/>
              <a:ea typeface="Cambria" panose="02040503050406030204" pitchFamily="18" charset="0"/>
            </a:endParaRPr>
          </a:p>
        </p:txBody>
      </p:sp>
      <p:sp>
        <p:nvSpPr>
          <p:cNvPr id="10" name="Прямоугольник 9"/>
          <p:cNvSpPr/>
          <p:nvPr/>
        </p:nvSpPr>
        <p:spPr>
          <a:xfrm>
            <a:off x="554935" y="4045854"/>
            <a:ext cx="11082127" cy="338554"/>
          </a:xfrm>
          <a:prstGeom prst="rect">
            <a:avLst/>
          </a:prstGeom>
          <a:noFill/>
        </p:spPr>
        <p:txBody>
          <a:bodyPr wrap="square">
            <a:spAutoFit/>
          </a:bodyPr>
          <a:lstStyle/>
          <a:p>
            <a:pPr algn="ctr"/>
            <a:r>
              <a:rPr lang="ru-RU" sz="1600" b="1" dirty="0" smtClean="0">
                <a:latin typeface="Cambria" panose="02040503050406030204" pitchFamily="18" charset="0"/>
                <a:ea typeface="Cambria" panose="02040503050406030204" pitchFamily="18" charset="0"/>
              </a:rPr>
              <a:t>ПАРАГРАФ 2. ПОРЯДОК НАПИСАНИЯ ЭССЕ</a:t>
            </a:r>
            <a:endParaRPr lang="ru-RU" sz="1600" dirty="0">
              <a:latin typeface="Cambria" panose="02040503050406030204" pitchFamily="18" charset="0"/>
              <a:ea typeface="Cambria" panose="02040503050406030204" pitchFamily="18" charset="0"/>
            </a:endParaRPr>
          </a:p>
        </p:txBody>
      </p:sp>
      <p:sp>
        <p:nvSpPr>
          <p:cNvPr id="15" name="Прямоугольник 14"/>
          <p:cNvSpPr/>
          <p:nvPr/>
        </p:nvSpPr>
        <p:spPr>
          <a:xfrm>
            <a:off x="774735" y="4402489"/>
            <a:ext cx="11033435" cy="1323439"/>
          </a:xfrm>
          <a:prstGeom prst="rect">
            <a:avLst/>
          </a:prstGeom>
          <a:solidFill>
            <a:schemeClr val="accent5">
              <a:lumMod val="50000"/>
            </a:schemeClr>
          </a:solidFill>
        </p:spPr>
        <p:txBody>
          <a:bodyPr wrap="square">
            <a:spAutoFit/>
          </a:bodyPr>
          <a:lstStyle/>
          <a:p>
            <a:pPr algn="just"/>
            <a:r>
              <a:rPr lang="ru-RU" b="1" dirty="0"/>
              <a:t> </a:t>
            </a:r>
            <a:r>
              <a:rPr lang="ru-RU" sz="1600" dirty="0" smtClean="0">
                <a:solidFill>
                  <a:schemeClr val="bg1"/>
                </a:solidFill>
                <a:latin typeface="Cambria" panose="02040503050406030204" pitchFamily="18" charset="0"/>
                <a:ea typeface="Cambria" panose="02040503050406030204" pitchFamily="18" charset="0"/>
              </a:rPr>
              <a:t>54. ПО ОКОНЧАНИИ ТЕСТИРОВАНИЯ ПЕДАГОГ ПИШЕТ ЭССЕ. ОБЩЕЕ ЗАТРАЧИВАЕМОЕ ВРЕМЯ - 30 МИНУТ. КОЛИЧЕСТВО СЛОВ – 250-300 СЛОВ. ТЕМА ЭССЕ ЕЖЕГОДНО ОПРЕДЕЛЯЕТСЯ УПОЛНОМОЧЕННЫМ ОРГАНОМ В ОБЛАСТИ ОБРАЗОВАНИЯ. НАПИСАННОЕ ЭССЕ ОТОБРАЖАЕТСЯ В ЛИЧНОМ КАБИНЕТЕ ПЕДАГОГА ПО ССЫЛКЕ NGT.TESTCENTER.KZ.</a:t>
            </a:r>
          </a:p>
          <a:p>
            <a:endParaRPr lang="ru-RU" sz="1400" dirty="0">
              <a:solidFill>
                <a:schemeClr val="bg1"/>
              </a:solidFill>
              <a:latin typeface="Cambria" panose="02040503050406030204" pitchFamily="18" charset="0"/>
              <a:ea typeface="Cambria" panose="02040503050406030204" pitchFamily="18" charset="0"/>
            </a:endParaRPr>
          </a:p>
        </p:txBody>
      </p:sp>
      <p:sp>
        <p:nvSpPr>
          <p:cNvPr id="16" name="Прямоугольник 15"/>
          <p:cNvSpPr/>
          <p:nvPr/>
        </p:nvSpPr>
        <p:spPr>
          <a:xfrm>
            <a:off x="1409677" y="5915096"/>
            <a:ext cx="9999195" cy="338554"/>
          </a:xfrm>
          <a:prstGeom prst="rect">
            <a:avLst/>
          </a:prstGeom>
          <a:solidFill>
            <a:schemeClr val="accent2"/>
          </a:solidFill>
        </p:spPr>
        <p:txBody>
          <a:bodyPr wrap="square">
            <a:spAutoFit/>
          </a:bodyPr>
          <a:lstStyle/>
          <a:p>
            <a:r>
              <a:rPr lang="ru-RU" sz="1600" dirty="0" smtClean="0">
                <a:solidFill>
                  <a:schemeClr val="bg1"/>
                </a:solidFill>
                <a:latin typeface="Cambria" panose="02040503050406030204" pitchFamily="18" charset="0"/>
                <a:ea typeface="Cambria" panose="02040503050406030204" pitchFamily="18" charset="0"/>
              </a:rPr>
              <a:t>55. НАПИСАННОЕ ЭССЕ НАПРАВЛЯЕТСЯ В ЛИЧНЫЙ КАБИНЕТ ПЕДАГОГА.</a:t>
            </a:r>
            <a:endParaRPr lang="ru-RU" sz="1600" dirty="0">
              <a:solidFill>
                <a:schemeClr val="bg1"/>
              </a:solidFill>
              <a:latin typeface="Cambria" panose="02040503050406030204" pitchFamily="18" charset="0"/>
              <a:ea typeface="Cambria" panose="02040503050406030204" pitchFamily="18" charset="0"/>
            </a:endParaRPr>
          </a:p>
        </p:txBody>
      </p:sp>
      <p:pic>
        <p:nvPicPr>
          <p:cNvPr id="32" name="Рисунок 3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rot="762823">
            <a:off x="342118" y="5705288"/>
            <a:ext cx="880209" cy="637271"/>
          </a:xfrm>
          <a:prstGeom prst="rect">
            <a:avLst/>
          </a:prstGeom>
        </p:spPr>
      </p:pic>
    </p:spTree>
    <p:extLst>
      <p:ext uri="{BB962C8B-B14F-4D97-AF65-F5344CB8AC3E}">
        <p14:creationId xmlns:p14="http://schemas.microsoft.com/office/powerpoint/2010/main" xmlns="" val="10266287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a:off x="0" y="6524625"/>
            <a:ext cx="12192000" cy="33337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Прямоугольник 6"/>
          <p:cNvSpPr/>
          <p:nvPr/>
        </p:nvSpPr>
        <p:spPr>
          <a:xfrm>
            <a:off x="425034" y="893262"/>
            <a:ext cx="11174299" cy="523220"/>
          </a:xfrm>
          <a:prstGeom prst="rect">
            <a:avLst/>
          </a:prstGeom>
          <a:solidFill>
            <a:schemeClr val="accent2"/>
          </a:solidFill>
        </p:spPr>
        <p:txBody>
          <a:bodyPr wrap="square">
            <a:spAutoFit/>
          </a:bodyPr>
          <a:lstStyle/>
          <a:p>
            <a:pPr algn="just"/>
            <a:r>
              <a:rPr lang="ru-RU" sz="1400" dirty="0" smtClean="0">
                <a:solidFill>
                  <a:schemeClr val="bg1"/>
                </a:solidFill>
                <a:latin typeface="Cambria" panose="02040503050406030204" pitchFamily="18" charset="0"/>
                <a:ea typeface="Cambria" panose="02040503050406030204" pitchFamily="18" charset="0"/>
              </a:rPr>
              <a:t>58.ПО РЕЗУЛЬТАТАМ НКТ НА ОСНОВАНИИ ЗАЯВЛЕНИЯ ПЕДАГОГА (ДО ИСТЕЧЕНИЯ СРОКА ДЕЙСТВУЮЩЕЙ КАТЕГОРИИ) И ПОСЛЕ КВАЛИФИКАЦИОННОЙ ОЦЕНКИ ПРОВОДИТСЯ ПРОЦЕДУРА ДАЛЬНЕЙШЕЙ АТТЕСТАЦИИ:</a:t>
            </a:r>
            <a:endParaRPr lang="ru-RU" sz="1400" dirty="0">
              <a:solidFill>
                <a:schemeClr val="bg1"/>
              </a:solidFill>
              <a:effectLst/>
              <a:latin typeface="Cambria" panose="02040503050406030204" pitchFamily="18" charset="0"/>
              <a:ea typeface="Cambria" panose="02040503050406030204" pitchFamily="18" charset="0"/>
            </a:endParaRPr>
          </a:p>
        </p:txBody>
      </p:sp>
      <p:sp>
        <p:nvSpPr>
          <p:cNvPr id="13" name="Прямоугольник 12"/>
          <p:cNvSpPr/>
          <p:nvPr/>
        </p:nvSpPr>
        <p:spPr>
          <a:xfrm>
            <a:off x="920687" y="1879989"/>
            <a:ext cx="10624143" cy="738664"/>
          </a:xfrm>
          <a:prstGeom prst="rect">
            <a:avLst/>
          </a:prstGeom>
          <a:solidFill>
            <a:schemeClr val="accent2"/>
          </a:solidFill>
        </p:spPr>
        <p:txBody>
          <a:bodyPr wrap="square">
            <a:spAutoFit/>
          </a:bodyPr>
          <a:lstStyle/>
          <a:p>
            <a:pPr algn="ctr"/>
            <a:r>
              <a:rPr lang="ru-RU" sz="1400" dirty="0" smtClean="0">
                <a:solidFill>
                  <a:schemeClr val="bg1"/>
                </a:solidFill>
                <a:latin typeface="Cambria" panose="02040503050406030204" pitchFamily="18" charset="0"/>
                <a:ea typeface="Cambria" panose="02040503050406030204" pitchFamily="18" charset="0"/>
              </a:rPr>
              <a:t>73. ДЛЯ ПРОВЕДЕНИЯ ПРОЦЕДУРЫ ПРИСВОЕНИЯ (ПОДТВЕРЖДЕНИЯ) КВАЛИФИКАЦИОННЫХ КАТЕГОРИЙ НА СООТВЕТСТВИЕ ЗАЯВЛЕННОЙ КВАЛИФИКАЦИОННОЙ КАТЕГОРИИ СОЗДАЕТСЯ ЭКСПЕРТНЫЙ СОВЕТ ОТДЕЛЬНО ПО КАЖДОМУ ПРЕДМЕТУ ИЛИ ПО НАПРАВЛЕНИЮ:</a:t>
            </a:r>
            <a:endParaRPr lang="ru-RU" sz="1400" dirty="0">
              <a:solidFill>
                <a:schemeClr val="bg1"/>
              </a:solidFill>
              <a:latin typeface="Cambria" panose="02040503050406030204" pitchFamily="18" charset="0"/>
              <a:ea typeface="Cambria" panose="02040503050406030204" pitchFamily="18" charset="0"/>
            </a:endParaRPr>
          </a:p>
        </p:txBody>
      </p:sp>
      <p:sp>
        <p:nvSpPr>
          <p:cNvPr id="21" name="Прямоугольник 20"/>
          <p:cNvSpPr/>
          <p:nvPr/>
        </p:nvSpPr>
        <p:spPr>
          <a:xfrm>
            <a:off x="1519017" y="1504768"/>
            <a:ext cx="9827855" cy="340093"/>
          </a:xfrm>
          <a:prstGeom prst="rect">
            <a:avLst/>
          </a:prstGeom>
          <a:solidFill>
            <a:schemeClr val="accent5">
              <a:lumMod val="50000"/>
            </a:schemeClr>
          </a:solidFill>
        </p:spPr>
        <p:txBody>
          <a:bodyPr wrap="square">
            <a:spAutoFit/>
          </a:bodyPr>
          <a:lstStyle/>
          <a:p>
            <a:pPr algn="ctr">
              <a:lnSpc>
                <a:spcPct val="115000"/>
              </a:lnSpc>
            </a:pPr>
            <a:r>
              <a:rPr lang="ru-RU" sz="1400" b="1" dirty="0" smtClean="0">
                <a:solidFill>
                  <a:schemeClr val="bg1"/>
                </a:solidFill>
                <a:latin typeface="Cambria" panose="02040503050406030204" pitchFamily="18" charset="0"/>
                <a:ea typeface="Cambria" panose="02040503050406030204" pitchFamily="18" charset="0"/>
              </a:rPr>
              <a:t>ГЛАВА 3. ПОРЯДОК ПРИСВОЕНИЯ (ПОДТВЕРЖДЕНИЯ) КВАЛИФИКАЦИОННЫХ КАТЕГОРИЙ ПЕДАГОГАМ</a:t>
            </a:r>
            <a:endParaRPr lang="ru-RU" sz="1400" dirty="0">
              <a:solidFill>
                <a:schemeClr val="bg1"/>
              </a:solidFill>
              <a:latin typeface="Cambria" panose="02040503050406030204" pitchFamily="18" charset="0"/>
              <a:ea typeface="Cambria" panose="02040503050406030204" pitchFamily="18" charset="0"/>
            </a:endParaRPr>
          </a:p>
        </p:txBody>
      </p:sp>
      <p:sp>
        <p:nvSpPr>
          <p:cNvPr id="36" name="Прямоугольник 35"/>
          <p:cNvSpPr/>
          <p:nvPr/>
        </p:nvSpPr>
        <p:spPr>
          <a:xfrm>
            <a:off x="1519018" y="183871"/>
            <a:ext cx="9452519" cy="707886"/>
          </a:xfrm>
          <a:prstGeom prst="rect">
            <a:avLst/>
          </a:prstGeom>
        </p:spPr>
        <p:txBody>
          <a:bodyPr wrap="square">
            <a:spAutoFit/>
          </a:bodyPr>
          <a:lstStyle/>
          <a:p>
            <a:r>
              <a:rPr lang="ru-RU" sz="2000" b="1" dirty="0" smtClean="0">
                <a:solidFill>
                  <a:schemeClr val="bg1"/>
                </a:solidFill>
                <a:latin typeface="Cambria" panose="02040503050406030204" pitchFamily="18" charset="0"/>
                <a:ea typeface="Cambria" panose="02040503050406030204" pitchFamily="18" charset="0"/>
              </a:rPr>
              <a:t>       ПРАВИЛА </a:t>
            </a:r>
            <a:r>
              <a:rPr lang="ru-RU" sz="2000" b="1" dirty="0">
                <a:solidFill>
                  <a:schemeClr val="bg1"/>
                </a:solidFill>
                <a:latin typeface="Cambria" panose="02040503050406030204" pitchFamily="18" charset="0"/>
                <a:ea typeface="Cambria" panose="02040503050406030204" pitchFamily="18" charset="0"/>
              </a:rPr>
              <a:t>И УСЛОВИЯ ПРОВЕДЕНИЯ АТТЕСТАЦИИ ПЕДАГОГОВ</a:t>
            </a:r>
            <a:endParaRPr lang="ru-RU" sz="2000" dirty="0">
              <a:solidFill>
                <a:schemeClr val="bg1"/>
              </a:solidFill>
            </a:endParaRPr>
          </a:p>
          <a:p>
            <a:pPr algn="ctr"/>
            <a:endParaRPr lang="ru-RU" sz="2000" dirty="0">
              <a:solidFill>
                <a:schemeClr val="bg1"/>
              </a:solidFill>
              <a:latin typeface="Cambria" panose="02040503050406030204" pitchFamily="18" charset="0"/>
              <a:ea typeface="Cambria" panose="02040503050406030204" pitchFamily="18" charset="0"/>
            </a:endParaRPr>
          </a:p>
        </p:txBody>
      </p:sp>
      <p:sp>
        <p:nvSpPr>
          <p:cNvPr id="3" name="Прямоугольник 2"/>
          <p:cNvSpPr/>
          <p:nvPr/>
        </p:nvSpPr>
        <p:spPr>
          <a:xfrm>
            <a:off x="374699" y="2609667"/>
            <a:ext cx="11518050" cy="2292935"/>
          </a:xfrm>
          <a:prstGeom prst="rect">
            <a:avLst/>
          </a:prstGeom>
          <a:solidFill>
            <a:schemeClr val="bg1">
              <a:lumMod val="95000"/>
            </a:schemeClr>
          </a:solidFill>
        </p:spPr>
        <p:txBody>
          <a:bodyPr wrap="square">
            <a:spAutoFit/>
          </a:bodyPr>
          <a:lstStyle/>
          <a:p>
            <a:pPr marL="285750" indent="-285750" algn="just">
              <a:buFont typeface="Wingdings" panose="05000000000000000000" pitchFamily="2" charset="2"/>
              <a:buChar char="Ø"/>
            </a:pPr>
            <a:r>
              <a:rPr lang="ru-RU" sz="1100" dirty="0" smtClean="0">
                <a:latin typeface="Cambria" panose="02040503050406030204" pitchFamily="18" charset="0"/>
                <a:ea typeface="Cambria" panose="02040503050406030204" pitchFamily="18" charset="0"/>
              </a:rPr>
              <a:t>НА КВАЛИФИКАЦИОННУЮ КАТЕГОРИЮ </a:t>
            </a:r>
            <a:r>
              <a:rPr lang="ru-RU" sz="1100" dirty="0" smtClean="0">
                <a:solidFill>
                  <a:srgbClr val="FF0000"/>
                </a:solidFill>
                <a:latin typeface="Cambria" panose="02040503050406030204" pitchFamily="18" charset="0"/>
                <a:ea typeface="Cambria" panose="02040503050406030204" pitchFamily="18" charset="0"/>
              </a:rPr>
              <a:t>«ПЕДАГОГ-МОДЕРАТОР» </a:t>
            </a:r>
            <a:r>
              <a:rPr lang="ru-RU" sz="1100" dirty="0" smtClean="0">
                <a:latin typeface="Cambria" panose="02040503050406030204" pitchFamily="18" charset="0"/>
                <a:ea typeface="Cambria" panose="02040503050406030204" pitchFamily="18" charset="0"/>
              </a:rPr>
              <a:t>- ЭКСПЕРТНЫЙ СОВЕТ, ОРГАНИЗУЕМЫЙ НА УРОВНЕ РАЙОНА (ГОРОДА ОБЛАСТНОГО ЗНАЧЕНИЯ), НА УРОВНЕ ОБЛАСТИ, ГОРОДОВ РЕСПУБЛИКАНСКОГО ЗНАЧЕНИЯ И СТОЛИЦЫ, УПОЛНОМОЧЕННОГО ОРГАНА СООТВЕТСТВУЮЩЕЙ СФЕРЫ (ДЛЯ РЕСПУБЛИКАНСКИХ ПОДВЕДОМСТВЕННЫХ ОРГАНИЗАЦИЙ И ОРГАНИЗАЦИЙ ОБРАЗОВАНИЯ ОТРАСЛЕВЫХ ГОСУДАРСТВЕННЫХ ОРГАНОВ), В СОСТАВЕ МЕТОДИСТОВ МЕТОДИЧЕСКИХ КАБИНЕТОВ (ЦЕНТРОВ), ПЕДАГОГОВ РАЙОНА (ГОРОДА ОБЛАСТНОГО ЗНАЧЕНИЯ), ИМЕЮЩИХ СТАЖ РАБОТЫ НЕ МЕНЕЕ 10 ЛЕТ, КВАЛИФИКАЦИОННЫЕ КАТЕГОРИИ «ПЕДАГОГ-ИССЛЕДОВАТЕЛЬ» ИЛИ «ПЕДАГОГ-МАСТЕР», ПРЕДСТАВИТЕЛЕЙ ОРГАНИЗАЦИЙ ПОВЫШЕНИЯ КВАЛИФИКАЦИИ, ПОПЕЧИТЕЛЬСКИХ СОВЕТОВ, ОБЩЕСТВЕННЫХ, НЕПРАВИТЕЛЬСТВЕННЫХ ОРГАНИЗАЦИЙ В ОБЛАСТИ ОБРАЗОВАНИЯ, ПРЕДСТАВИТЕЛЕЙ ПРОФСОЮЗОВ, РАБОТОДАТЕЛЕЙ.</a:t>
            </a:r>
          </a:p>
          <a:p>
            <a:pPr marL="285750" indent="-285750" algn="just">
              <a:buFont typeface="Wingdings" panose="05000000000000000000" pitchFamily="2" charset="2"/>
              <a:buChar char="Ø"/>
            </a:pPr>
            <a:endParaRPr lang="ru-RU" sz="1100" dirty="0" smtClean="0">
              <a:latin typeface="Cambria" panose="02040503050406030204" pitchFamily="18" charset="0"/>
              <a:ea typeface="Cambria" panose="02040503050406030204" pitchFamily="18" charset="0"/>
            </a:endParaRPr>
          </a:p>
          <a:p>
            <a:pPr marL="285750" indent="-285750" algn="just">
              <a:buFont typeface="Wingdings" panose="05000000000000000000" pitchFamily="2" charset="2"/>
              <a:buChar char="Ø"/>
            </a:pPr>
            <a:r>
              <a:rPr lang="ru-RU" sz="1100" dirty="0" smtClean="0">
                <a:latin typeface="Cambria" panose="02040503050406030204" pitchFamily="18" charset="0"/>
                <a:ea typeface="Cambria" panose="02040503050406030204" pitchFamily="18" charset="0"/>
              </a:rPr>
              <a:t>НА КВАЛИФИКАЦИОННУЮ КАТЕГОРИЮ </a:t>
            </a:r>
            <a:r>
              <a:rPr lang="ru-RU" sz="1100" dirty="0" smtClean="0">
                <a:solidFill>
                  <a:srgbClr val="FF0000"/>
                </a:solidFill>
                <a:latin typeface="Cambria" panose="02040503050406030204" pitchFamily="18" charset="0"/>
                <a:ea typeface="Cambria" panose="02040503050406030204" pitchFamily="18" charset="0"/>
              </a:rPr>
              <a:t>«ПЕДАГОГ-ЭКСПЕРТ», «ПЕДАГОГ-ИССЛЕДОВАТЕЛЬ» </a:t>
            </a:r>
            <a:r>
              <a:rPr lang="ru-RU" sz="1100" dirty="0" smtClean="0">
                <a:latin typeface="Cambria" panose="02040503050406030204" pitchFamily="18" charset="0"/>
                <a:ea typeface="Cambria" panose="02040503050406030204" pitchFamily="18" charset="0"/>
              </a:rPr>
              <a:t>- ЭКСПЕРТНЫЙ СОВЕТ, ОРГАНИЗУЕМЫЙ НА УРОВНЕ ОБЛАСТИ, ГОРОДОВ РЕСПУБЛИКАНСКОГО ЗНАЧЕНИЯ И СТОЛИЦЫ, УПОЛНОМОЧЕННОГО ОРГАНА СООТВЕТСТВУЮЩЕЙ СФЕРЫ (ДЛЯ РЕСПУБЛИКАНСКИХ ПОДВЕДОМСТВЕННЫХ ОРГАНИЗАЦИЙ И ОРГАНИЗАЦИЙ ОБРАЗОВАНИЯ ОТРАСЛЕВЫХ ГОСУДАРСТВЕННЫХ ОРГАНОВ), В СОСТАВЕ МЕТОДИСТОВ МЕТОДИЧЕСКИХ КАБИНЕТОВ (ЦЕНТРОВ), ПЕДАГОГОВ ОРГАНИЗАЦИЙ ОБРАЗОВАНИЯ ОБЛАСТИ, ГОРОДОВ РЕСПУБЛИКАНСКОГО ЗНАЧЕНИЯ И СТОЛИЦЫ, ИМЕЮЩИХ СТАЖ РАБОТЫ НЕ МЕНЕЕ 10 ЛЕТ, КВАЛИФИКАЦИОННЫЕ КАТЕГОРИИ «ПЕДАГОГ-ИССЛЕДОВАТЕЛЬ» ИЛИ «ПЕДАГОГ-МАСТЕР», ПРЕДСТАВИТЕЛЕЙ ОРГАНИЗАЦИЙ ПОВЫШЕНИЯ КВАЛИФИКАЦИИ, ПОПЕЧИТЕЛЬСКИХ СОВЕТОВ, ОБЩЕСТВЕННЫХ, НЕПРАВИТЕЛЬСТВЕННЫХ ОРГАНИЗАЦИЙ, ПРОФСОЮЗОВ, РАБОТОДАТЕЛЕЙ. </a:t>
            </a:r>
          </a:p>
        </p:txBody>
      </p:sp>
      <p:sp>
        <p:nvSpPr>
          <p:cNvPr id="5" name="Прямоугольник 4"/>
          <p:cNvSpPr/>
          <p:nvPr/>
        </p:nvSpPr>
        <p:spPr>
          <a:xfrm>
            <a:off x="374699" y="5078282"/>
            <a:ext cx="11512502" cy="938719"/>
          </a:xfrm>
          <a:prstGeom prst="rect">
            <a:avLst/>
          </a:prstGeom>
          <a:solidFill>
            <a:schemeClr val="bg1">
              <a:lumMod val="95000"/>
            </a:schemeClr>
          </a:solidFill>
        </p:spPr>
        <p:txBody>
          <a:bodyPr wrap="square">
            <a:spAutoFit/>
          </a:bodyPr>
          <a:lstStyle/>
          <a:p>
            <a:pPr marL="285750" indent="-285750" algn="just">
              <a:buFont typeface="Wingdings" panose="05000000000000000000" pitchFamily="2" charset="2"/>
              <a:buChar char="Ø"/>
            </a:pPr>
            <a:r>
              <a:rPr lang="ru-RU" sz="1100" dirty="0" smtClean="0">
                <a:latin typeface="Cambria" panose="02040503050406030204" pitchFamily="18" charset="0"/>
                <a:ea typeface="Cambria" panose="02040503050406030204" pitchFamily="18" charset="0"/>
              </a:rPr>
              <a:t>НА КВАЛИФИКАЦИОННУЮ КАТЕГОРИЮ </a:t>
            </a:r>
            <a:r>
              <a:rPr lang="ru-RU" sz="1100" dirty="0" smtClean="0">
                <a:solidFill>
                  <a:srgbClr val="FF0000"/>
                </a:solidFill>
                <a:latin typeface="Cambria" panose="02040503050406030204" pitchFamily="18" charset="0"/>
                <a:ea typeface="Cambria" panose="02040503050406030204" pitchFamily="18" charset="0"/>
              </a:rPr>
              <a:t>«ПЕДАГОГ-МАСТЕР» </a:t>
            </a:r>
            <a:r>
              <a:rPr lang="ru-RU" sz="1100" dirty="0" smtClean="0">
                <a:latin typeface="Cambria" panose="02040503050406030204" pitchFamily="18" charset="0"/>
                <a:ea typeface="Cambria" panose="02040503050406030204" pitchFamily="18" charset="0"/>
              </a:rPr>
              <a:t>- ЭКСПЕРТНЫЙ СОВЕТ, ОРГАНИЗУЕМЫЙ ПРИ РЕСПУБЛИКАНСКОМ УЧЕБНО-МЕТОДИЧЕСКОМ СОВЕТЕ НАЦИОНАЛЬНОЙ АКАДЕМИИ ОБРАЗОВАНИЯ ИМЕНИ Ы. АЛТЫНСАРИНА, В СОСТАВЕ СПЕЦИАЛИСТОВ И МЕТОДИСТОВ ПОДВЕДОМСТВЕННЫХ ОРГАНИЗАЦИЙ МОН РК, ПРЕДСТАВИТЕЛЕЙ ПРОФСОЮЗОВ, УПОЛНОМОЧЕННЫХ ОРГАНОВ СООТВЕТСТВУЮЩИХ СФЕР, ПЕДАГОГОВ ОРГАНИЗАЦИЙ ОБРАЗОВАНИЯ РЕСПУБЛИКИ, ИМЕЮЩИХ СТАЖ РАБОТЫ НЕ МЕНЕЕ 10 ЛЕТ, КВАЛИФИКАЦИОННЫЕ КАТЕГОРИИ «ПЕДАГОГ-ИССЛЕДОВАТЕЛЬ» ИЛИ «ПЕДАГОГ-МАСТЕР», ОРГАНИЗАЦИЙ ПОВЫШЕНИЯ КВАЛИФИКАЦИИ, ПОПЕЧИТЕЛЬСКИХ СОВЕТОВ, ОБЩЕСТВЕННЫХ, НЕПРАВИТЕЛЬСТВЕННЫХ ОРГАНИЗАЦИЙ, РАБОТОДАТЕЛЕЙ. </a:t>
            </a:r>
            <a:endParaRPr lang="ru-RU" sz="11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xmlns="" val="30521233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a:off x="0" y="6524625"/>
            <a:ext cx="12192000" cy="33337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6" name="Прямоугольник 35"/>
          <p:cNvSpPr/>
          <p:nvPr/>
        </p:nvSpPr>
        <p:spPr>
          <a:xfrm>
            <a:off x="1519018" y="183871"/>
            <a:ext cx="9452519" cy="400110"/>
          </a:xfrm>
          <a:prstGeom prst="rect">
            <a:avLst/>
          </a:prstGeom>
        </p:spPr>
        <p:txBody>
          <a:bodyPr wrap="square">
            <a:spAutoFit/>
          </a:bodyPr>
          <a:lstStyle/>
          <a:p>
            <a:pPr algn="ctr"/>
            <a:r>
              <a:rPr lang="ru-RU" sz="2000" b="1" dirty="0">
                <a:solidFill>
                  <a:schemeClr val="bg1"/>
                </a:solidFill>
                <a:latin typeface="Cambria" panose="02040503050406030204" pitchFamily="18" charset="0"/>
                <a:ea typeface="Cambria" panose="02040503050406030204" pitchFamily="18" charset="0"/>
              </a:rPr>
              <a:t> ПРАВИЛА И УСЛОВИЯ ПРОВЕДЕНИЯ АТТЕСТАЦИИ ПЕДАГОГОВ</a:t>
            </a:r>
            <a:endParaRPr lang="ru-RU" sz="2000" dirty="0">
              <a:solidFill>
                <a:schemeClr val="bg1"/>
              </a:solidFill>
              <a:latin typeface="Cambria" panose="02040503050406030204" pitchFamily="18" charset="0"/>
              <a:ea typeface="Cambria" panose="02040503050406030204" pitchFamily="18" charset="0"/>
            </a:endParaRPr>
          </a:p>
        </p:txBody>
      </p:sp>
      <p:sp>
        <p:nvSpPr>
          <p:cNvPr id="8" name="Прямоугольник 7"/>
          <p:cNvSpPr/>
          <p:nvPr/>
        </p:nvSpPr>
        <p:spPr>
          <a:xfrm>
            <a:off x="870172" y="812240"/>
            <a:ext cx="10295703" cy="634533"/>
          </a:xfrm>
          <a:prstGeom prst="rect">
            <a:avLst/>
          </a:prstGeom>
        </p:spPr>
        <p:txBody>
          <a:bodyPr wrap="square">
            <a:spAutoFit/>
          </a:bodyPr>
          <a:lstStyle/>
          <a:p>
            <a:pPr algn="ctr">
              <a:lnSpc>
                <a:spcPct val="115000"/>
              </a:lnSpc>
            </a:pPr>
            <a:r>
              <a:rPr lang="ru-RU" sz="1600" b="1" dirty="0" smtClean="0">
                <a:latin typeface="Cambria" panose="02040503050406030204" pitchFamily="18" charset="0"/>
                <a:ea typeface="Cambria" panose="02040503050406030204" pitchFamily="18" charset="0"/>
              </a:rPr>
              <a:t>ПАРАГРАФ 1. ПОРЯДОК ОЧЕРЕДНОГО ПРИСВОЕНИЯ КВАЛИФИКАЦИОННЫХ КАТЕГОРИЙ ПЕДАГОГАМ</a:t>
            </a:r>
            <a:endParaRPr lang="ru-RU" sz="1600" dirty="0" smtClean="0">
              <a:latin typeface="Cambria" panose="02040503050406030204" pitchFamily="18" charset="0"/>
              <a:ea typeface="Cambria" panose="02040503050406030204" pitchFamily="18" charset="0"/>
            </a:endParaRPr>
          </a:p>
          <a:p>
            <a:pPr algn="ctr">
              <a:lnSpc>
                <a:spcPct val="115000"/>
              </a:lnSpc>
              <a:spcAft>
                <a:spcPts val="0"/>
              </a:spcAft>
            </a:pPr>
            <a:endParaRPr lang="ru-RU" sz="1600" dirty="0">
              <a:effectLst/>
              <a:latin typeface="Cambria" panose="02040503050406030204" pitchFamily="18" charset="0"/>
              <a:ea typeface="Cambria" panose="02040503050406030204" pitchFamily="18" charset="0"/>
            </a:endParaRPr>
          </a:p>
        </p:txBody>
      </p:sp>
      <p:grpSp>
        <p:nvGrpSpPr>
          <p:cNvPr id="15" name="Группа 14"/>
          <p:cNvGrpSpPr/>
          <p:nvPr/>
        </p:nvGrpSpPr>
        <p:grpSpPr>
          <a:xfrm>
            <a:off x="252296" y="1221355"/>
            <a:ext cx="11617971" cy="5541698"/>
            <a:chOff x="252296" y="1326699"/>
            <a:chExt cx="11617971" cy="5541698"/>
          </a:xfrm>
        </p:grpSpPr>
        <p:sp>
          <p:nvSpPr>
            <p:cNvPr id="9" name="Прямоугольник 8"/>
            <p:cNvSpPr/>
            <p:nvPr/>
          </p:nvSpPr>
          <p:spPr>
            <a:xfrm>
              <a:off x="363257" y="1697751"/>
              <a:ext cx="11335166" cy="5170646"/>
            </a:xfrm>
            <a:prstGeom prst="rect">
              <a:avLst/>
            </a:prstGeom>
          </p:spPr>
          <p:txBody>
            <a:bodyPr wrap="square">
              <a:spAutoFit/>
            </a:bodyPr>
            <a:lstStyle/>
            <a:p>
              <a:pPr algn="just"/>
              <a:r>
                <a:rPr lang="ru-RU" sz="1350" b="1" dirty="0" smtClean="0">
                  <a:latin typeface="Cambria" panose="02040503050406030204" pitchFamily="18" charset="0"/>
                  <a:ea typeface="Cambria" panose="02040503050406030204" pitchFamily="18" charset="0"/>
                </a:rPr>
                <a:t>1.НА КВАЛИФИКАЦИОННУЮ КАТЕГОРИЮ «ПЕДАГОГ»:</a:t>
              </a:r>
            </a:p>
            <a:p>
              <a:pPr marL="285750" indent="-285750" algn="just">
                <a:buFont typeface="Wingdings" panose="05000000000000000000" pitchFamily="2" charset="2"/>
                <a:buChar char="Ø"/>
              </a:pPr>
              <a:r>
                <a:rPr lang="ru-RU" sz="1350" dirty="0" smtClean="0">
                  <a:latin typeface="Cambria" panose="02040503050406030204" pitchFamily="18" charset="0"/>
                  <a:ea typeface="Cambria" panose="02040503050406030204" pitchFamily="18" charset="0"/>
                </a:rPr>
                <a:t>ЛИЦА, ИМЕЮЩИЕ ПЕДАГОГИЧЕСКОЕ ИЛИ ИНОЕ ПРОФЕССИОНАЛЬНОЕ ОБРАЗОВАНИЕ ПО СООТВЕТСТВУЮЩЕМУ ПРОФИЛЮ ИЛИ ПРОШЕДШИЕ КУРСЫ ПЕРЕПОДГОТОВКИ, ВПЕРВЫЕ ПРИСТУПИВШИЕ К ПЕДАГОГИЧЕСКОЙ ДЕЯТЕЛЬНОСТИ, УСПЕШНО ПРОШЕДШИЕ НАЦИОНАЛЬНОЕ КВАЛИФИКАЦИОННОЕ ТЕСТИРОВАНИЕ, А ТАКЖЕ СООТВЕТСТВУЮЩИЕ СЛЕДУЮЩИМ ПРОФЕССИОНАЛЬНЫМ КОМПЕТЕНЦИЯМ:</a:t>
              </a:r>
            </a:p>
            <a:p>
              <a:pPr marL="285750" indent="-285750" algn="just">
                <a:buFont typeface="Wingdings" panose="05000000000000000000" pitchFamily="2" charset="2"/>
                <a:buChar char="Ø"/>
              </a:pPr>
              <a:r>
                <a:rPr lang="ru-RU" sz="1350" dirty="0" smtClean="0">
                  <a:latin typeface="Cambria" panose="02040503050406030204" pitchFamily="18" charset="0"/>
                  <a:ea typeface="Cambria" panose="02040503050406030204" pitchFamily="18" charset="0"/>
                </a:rPr>
                <a:t>ЗНАЕТ СОДЕРЖАНИЕ УЧЕБНОГО ПРЕДМЕТА, УЧЕБНО-ВОСПИТАТЕЛЬНОГО ПРОЦЕССА, МЕТОДИКИ ПРЕПОДАВАНИЯ И ОЦЕНИВАНИЯ;</a:t>
              </a:r>
            </a:p>
            <a:p>
              <a:pPr marL="285750" indent="-285750" algn="just">
                <a:buFont typeface="Wingdings" panose="05000000000000000000" pitchFamily="2" charset="2"/>
                <a:buChar char="Ø"/>
              </a:pPr>
              <a:r>
                <a:rPr lang="ru-RU" sz="1350" dirty="0" smtClean="0">
                  <a:latin typeface="Cambria" panose="02040503050406030204" pitchFamily="18" charset="0"/>
                  <a:ea typeface="Cambria" panose="02040503050406030204" pitchFamily="18" charset="0"/>
                </a:rPr>
                <a:t> ПЛАНИРУЕТ И ОРГАНИЗУЕТ УЧЕБНО-ВОСПИТАТЕЛЬНЫЙ ПРОЦЕСС С УЧЕТОМ ПСИХОЛОГО-ВОЗРАСТНЫХ ОСОБЕННОСТЕЙ ОБУЧАЮЩИХСЯ, СПОСОБСТВУЕТ ФОРМИРОВАНИЮ ОБЩЕЙ КУЛЬТУРЫ ОБУЧАЮЩЕГОСЯ И ЕГО СОЦИАЛИЗАЦИИ, ПРИНИМАЕТ УЧАСТИЕ В МЕРОПРИЯТИЯХ НА УРОВНЕ ОРГАНИЗАЦИИ ОБРАЗОВАНИЯ, ОСУЩЕСТВЛЯЕТ ИНДИВИДУАЛЬНЫЙ ПОДХОД В ВОСПИТАНИИ И ОБУЧЕНИИ С УЧЕТОМ ПОТРЕБНОСТЕЙ ОБУЧАЮЩИХСЯ, ВЛАДЕЕТ НАВЫКАМИ ПРОФЕССИОНАЛЬНО-ПЕДАГОГИЧЕСКОГО ДИАЛОГА, ПРИМЕНЯЕТ ЦИФРОВЫЕ ОБРАЗОВАТЕЛЬНЫЕ РЕСУРСЫ;</a:t>
              </a:r>
            </a:p>
            <a:p>
              <a:pPr algn="just">
                <a:spcAft>
                  <a:spcPts val="0"/>
                </a:spcAft>
              </a:pPr>
              <a:endParaRPr lang="ru-RU" sz="1400" b="1" dirty="0">
                <a:latin typeface="Cambria" panose="02040503050406030204" pitchFamily="18" charset="0"/>
                <a:ea typeface="Cambria" panose="02040503050406030204" pitchFamily="18" charset="0"/>
              </a:endParaRPr>
            </a:p>
            <a:p>
              <a:pPr algn="just"/>
              <a:r>
                <a:rPr lang="ru-RU" sz="1400" b="1" dirty="0" smtClean="0">
                  <a:latin typeface="Cambria" panose="02040503050406030204" pitchFamily="18" charset="0"/>
                  <a:ea typeface="Cambria" panose="02040503050406030204" pitchFamily="18" charset="0"/>
                </a:rPr>
                <a:t>2.НА КВАЛИФИКАЦИОННУЮ КАТЕГОРИЮ «ПЕДАГОГ-МОДЕРАТОР»:</a:t>
              </a:r>
            </a:p>
            <a:p>
              <a:pPr marL="285750" indent="-285750" algn="just">
                <a:buFont typeface="Wingdings" panose="05000000000000000000" pitchFamily="2" charset="2"/>
                <a:buChar char="Ø"/>
              </a:pPr>
              <a:r>
                <a:rPr lang="ru-RU" sz="1400" dirty="0" smtClean="0">
                  <a:latin typeface="Cambria" panose="02040503050406030204" pitchFamily="18" charset="0"/>
                  <a:ea typeface="Cambria" panose="02040503050406030204" pitchFamily="18" charset="0"/>
                </a:rPr>
                <a:t>ЛИЦА, ИМЕЮЩИЕ ПЕДАГОГИЧЕСКОЕ ИЛИ ИНОЕ ПРОФЕССИОНАЛЬНОЕ ОБРАЗОВАНИЕ ПО СООТВЕТСТВУЮЩЕМУ ПРОФИЛЮ, А ТАКЖЕ ЛИЦА, ПРОШЕДШИЕ КУРСЫ ПЕРЕПОДГОТОВКИ, ПЕДАГОГИЧЕСКИЙ СТАЖ НЕ МЕНЕЕ ДВУХ ЛЕТ, СООТВЕТСТВУЮЩИЕ СЛЕДУЮЩИМ ПРОФЕССИОНАЛЬНЫМ КОМПЕТЕНЦИЯМ:</a:t>
              </a:r>
            </a:p>
            <a:p>
              <a:pPr marL="285750" indent="-285750" algn="just">
                <a:buFont typeface="Wingdings" panose="05000000000000000000" pitchFamily="2" charset="2"/>
                <a:buChar char="Ø"/>
              </a:pPr>
              <a:r>
                <a:rPr lang="ru-RU" sz="1400" dirty="0" smtClean="0">
                  <a:latin typeface="Cambria" panose="02040503050406030204" pitchFamily="18" charset="0"/>
                  <a:ea typeface="Cambria" panose="02040503050406030204" pitchFamily="18" charset="0"/>
                </a:rPr>
                <a:t>СООТВЕТСТВУЕТ ОБЩИМ ТРЕБОВАНИЯМ КВАЛИФИКАЦИОННОЙ КАТЕГОРИИ «ПЕДАГОГ», КРОМЕ ТОГО:</a:t>
              </a:r>
            </a:p>
            <a:p>
              <a:pPr marL="285750" indent="-285750" algn="just">
                <a:buFont typeface="Wingdings" panose="05000000000000000000" pitchFamily="2" charset="2"/>
                <a:buChar char="Ø"/>
              </a:pPr>
              <a:r>
                <a:rPr lang="ru-RU" sz="1400" dirty="0" smtClean="0">
                  <a:latin typeface="Cambria" panose="02040503050406030204" pitchFamily="18" charset="0"/>
                  <a:ea typeface="Cambria" panose="02040503050406030204" pitchFamily="18" charset="0"/>
                </a:rPr>
                <a:t>ИСПОЛЬЗУЕТ ИННОВАЦИОННЫЕ ФОРМЫ, МЕТОДЫ И СРЕДСТВА ОБУЧЕНИЯ;</a:t>
              </a:r>
            </a:p>
            <a:p>
              <a:pPr marL="285750" indent="-285750" algn="just">
                <a:buFont typeface="Wingdings" panose="05000000000000000000" pitchFamily="2" charset="2"/>
                <a:buChar char="Ø"/>
              </a:pPr>
              <a:r>
                <a:rPr lang="ru-RU" sz="1400" dirty="0" smtClean="0">
                  <a:latin typeface="Cambria" panose="02040503050406030204" pitchFamily="18" charset="0"/>
                  <a:ea typeface="Cambria" panose="02040503050406030204" pitchFamily="18" charset="0"/>
                </a:rPr>
                <a:t>ЯВЛЯЕТСЯ УЧАСТНИКОМ ИЛИ ПРИЗЕРОМ ИЛИ ПОБЕДИТЕЛЕМ КОНКУРСА ПРОФЕССИОНАЛЬНОГО МАСТЕРСТВА ИЛИ ИМЕЕТ УЧАСТНИКОВ ИЛИ ПРИЗЕРОВ ИЛИ ПОБЕДИТЕЛЕЙ ОЛИМПИАД, КОНКУРСОВ, СОРЕВНОВАНИЙ, НА УРОВНЕ ОРГАНИЗАЦИИ ОБРАЗОВАНИЯ, РАЙОНА (ГОРОДА ОБЛАСТНОГО ЗНАЧЕНИЯ) В СООТВЕТСТВИИ С ПЕРЕЧНЕМ, УТВЕРЖДЕННЫМ УПОЛНОМОЧЕННЫМ ОРГАНОМ В ОБЛАСТИ ОБРАЗОВАНИЯ;</a:t>
              </a:r>
            </a:p>
            <a:p>
              <a:pPr algn="just">
                <a:buFont typeface="Wingdings" panose="05000000000000000000" pitchFamily="2" charset="2"/>
                <a:buChar char="Ø"/>
              </a:pPr>
              <a:endParaRPr lang="ru-RU" sz="1400" dirty="0">
                <a:latin typeface="Cambria" panose="02040503050406030204" pitchFamily="18" charset="0"/>
                <a:ea typeface="Cambria" panose="02040503050406030204" pitchFamily="18" charset="0"/>
              </a:endParaRPr>
            </a:p>
            <a:p>
              <a:pPr algn="just">
                <a:spcAft>
                  <a:spcPts val="0"/>
                </a:spcAft>
                <a:buFont typeface="Wingdings" panose="05000000000000000000" pitchFamily="2" charset="2"/>
                <a:buChar char="Ø"/>
              </a:pPr>
              <a:endParaRPr lang="ru-RU" sz="1350" dirty="0">
                <a:effectLst/>
                <a:latin typeface="Cambria" panose="02040503050406030204" pitchFamily="18" charset="0"/>
                <a:ea typeface="Cambria" panose="02040503050406030204" pitchFamily="18" charset="0"/>
              </a:endParaRPr>
            </a:p>
          </p:txBody>
        </p:sp>
        <p:sp>
          <p:nvSpPr>
            <p:cNvPr id="14" name="Прямоугольник 13"/>
            <p:cNvSpPr/>
            <p:nvPr/>
          </p:nvSpPr>
          <p:spPr>
            <a:xfrm>
              <a:off x="252296" y="1493634"/>
              <a:ext cx="11617971" cy="4944699"/>
            </a:xfrm>
            <a:prstGeom prst="rect">
              <a:avLst/>
            </a:prstGeom>
            <a:no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p:cNvSpPr/>
            <p:nvPr/>
          </p:nvSpPr>
          <p:spPr>
            <a:xfrm>
              <a:off x="363257" y="1326699"/>
              <a:ext cx="9652809" cy="351378"/>
            </a:xfrm>
            <a:prstGeom prst="rect">
              <a:avLst/>
            </a:prstGeom>
            <a:solidFill>
              <a:schemeClr val="accent5">
                <a:lumMod val="50000"/>
              </a:schemeClr>
            </a:solidFill>
          </p:spPr>
          <p:txBody>
            <a:bodyPr wrap="square">
              <a:spAutoFit/>
            </a:bodyPr>
            <a:lstStyle/>
            <a:p>
              <a:pPr algn="just">
                <a:lnSpc>
                  <a:spcPct val="115000"/>
                </a:lnSpc>
              </a:pPr>
              <a:r>
                <a:rPr lang="ru-RU" sz="1600" dirty="0" smtClean="0">
                  <a:solidFill>
                    <a:schemeClr val="bg1"/>
                  </a:solidFill>
                  <a:latin typeface="Cambria" panose="02040503050406030204" pitchFamily="18" charset="0"/>
                  <a:ea typeface="Cambria" panose="02040503050406030204" pitchFamily="18" charset="0"/>
                </a:rPr>
                <a:t>79. ОЧЕРЕДНОМУ ПРИСВОЕНИЮ КВАЛИФИКАЦИОННОЙ КАТЕГОРИИ ПОДЛЕЖАТ:</a:t>
              </a:r>
              <a:endParaRPr lang="ru-RU" sz="1600" dirty="0">
                <a:solidFill>
                  <a:schemeClr val="bg1"/>
                </a:solidFill>
                <a:latin typeface="Cambria" panose="02040503050406030204" pitchFamily="18" charset="0"/>
                <a:ea typeface="Cambria" panose="02040503050406030204" pitchFamily="18" charset="0"/>
              </a:endParaRPr>
            </a:p>
          </p:txBody>
        </p:sp>
      </p:grpSp>
      <p:sp>
        <p:nvSpPr>
          <p:cNvPr id="16" name="Прямоугольник 15"/>
          <p:cNvSpPr/>
          <p:nvPr/>
        </p:nvSpPr>
        <p:spPr>
          <a:xfrm>
            <a:off x="425034" y="4444543"/>
            <a:ext cx="11445233" cy="307777"/>
          </a:xfrm>
          <a:prstGeom prst="rect">
            <a:avLst/>
          </a:prstGeom>
        </p:spPr>
        <p:txBody>
          <a:bodyPr wrap="square">
            <a:spAutoFit/>
          </a:bodyPr>
          <a:lstStyle/>
          <a:p>
            <a:pPr algn="just">
              <a:spcAft>
                <a:spcPts val="0"/>
              </a:spcAft>
            </a:pPr>
            <a:r>
              <a:rPr lang="en-US" sz="1400" dirty="0" smtClean="0">
                <a:solidFill>
                  <a:srgbClr val="000000"/>
                </a:solidFill>
                <a:latin typeface="Cambria" panose="02040503050406030204" pitchFamily="18" charset="0"/>
                <a:ea typeface="Cambria" panose="02040503050406030204" pitchFamily="18" charset="0"/>
              </a:rPr>
              <a:t>     </a:t>
            </a:r>
            <a:endParaRPr lang="ru-RU" sz="1400" dirty="0">
              <a:effectLst/>
              <a:latin typeface="Cambria" panose="02040503050406030204" pitchFamily="18" charset="0"/>
              <a:ea typeface="Cambria" panose="02040503050406030204" pitchFamily="18" charset="0"/>
            </a:endParaRPr>
          </a:p>
        </p:txBody>
      </p:sp>
      <p:sp>
        <p:nvSpPr>
          <p:cNvPr id="3" name="TextBox 2"/>
          <p:cNvSpPr txBox="1"/>
          <p:nvPr/>
        </p:nvSpPr>
        <p:spPr>
          <a:xfrm>
            <a:off x="12734157" y="3043295"/>
            <a:ext cx="184731" cy="369332"/>
          </a:xfrm>
          <a:prstGeom prst="rect">
            <a:avLst/>
          </a:prstGeom>
          <a:noFill/>
        </p:spPr>
        <p:txBody>
          <a:bodyPr wrap="none" rtlCol="0">
            <a:spAutoFit/>
          </a:bodyPr>
          <a:lstStyle/>
          <a:p>
            <a:endParaRPr lang="ru-RU" dirty="0"/>
          </a:p>
        </p:txBody>
      </p:sp>
    </p:spTree>
    <p:extLst>
      <p:ext uri="{BB962C8B-B14F-4D97-AF65-F5344CB8AC3E}">
        <p14:creationId xmlns:p14="http://schemas.microsoft.com/office/powerpoint/2010/main" xmlns="" val="10212367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75616"/>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4" name="Прямая соединительная линия 3"/>
          <p:cNvCxnSpPr/>
          <p:nvPr/>
        </p:nvCxnSpPr>
        <p:spPr>
          <a:xfrm flipH="1">
            <a:off x="10708675" y="0"/>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17" name="Прямоугольник 16"/>
          <p:cNvSpPr/>
          <p:nvPr/>
        </p:nvSpPr>
        <p:spPr>
          <a:xfrm>
            <a:off x="0" y="6524625"/>
            <a:ext cx="12192000" cy="33337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4" name="Группа 23"/>
          <p:cNvGrpSpPr/>
          <p:nvPr/>
        </p:nvGrpSpPr>
        <p:grpSpPr>
          <a:xfrm>
            <a:off x="252296" y="131266"/>
            <a:ext cx="617876" cy="480356"/>
            <a:chOff x="191593" y="91143"/>
            <a:chExt cx="617876" cy="480356"/>
          </a:xfrm>
        </p:grpSpPr>
        <p:sp>
          <p:nvSpPr>
            <p:cNvPr id="19" name="Овал 18"/>
            <p:cNvSpPr/>
            <p:nvPr/>
          </p:nvSpPr>
          <p:spPr>
            <a:xfrm>
              <a:off x="364331" y="111918"/>
              <a:ext cx="357188" cy="3095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8" name="Рисунок 17"/>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91593" y="91143"/>
              <a:ext cx="617876" cy="480356"/>
            </a:xfrm>
            <a:prstGeom prst="rect">
              <a:avLst/>
            </a:prstGeom>
          </p:spPr>
        </p:pic>
      </p:grpSp>
      <p:cxnSp>
        <p:nvCxnSpPr>
          <p:cNvPr id="25" name="Прямая соединительная линия 24"/>
          <p:cNvCxnSpPr/>
          <p:nvPr/>
        </p:nvCxnSpPr>
        <p:spPr>
          <a:xfrm flipH="1">
            <a:off x="984588" y="-69392"/>
            <a:ext cx="457200" cy="91440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6" name="Прямоугольник 35"/>
          <p:cNvSpPr/>
          <p:nvPr/>
        </p:nvSpPr>
        <p:spPr>
          <a:xfrm>
            <a:off x="1519018" y="183871"/>
            <a:ext cx="9452519" cy="400110"/>
          </a:xfrm>
          <a:prstGeom prst="rect">
            <a:avLst/>
          </a:prstGeom>
        </p:spPr>
        <p:txBody>
          <a:bodyPr wrap="square">
            <a:spAutoFit/>
          </a:bodyPr>
          <a:lstStyle/>
          <a:p>
            <a:r>
              <a:rPr lang="ru-RU" sz="2000" b="1" dirty="0">
                <a:solidFill>
                  <a:schemeClr val="bg1"/>
                </a:solidFill>
                <a:latin typeface="Cambria" panose="02040503050406030204" pitchFamily="18" charset="0"/>
                <a:ea typeface="Cambria" panose="02040503050406030204" pitchFamily="18" charset="0"/>
              </a:rPr>
              <a:t>ПРАВИЛА И УСЛОВИЯ ПРОВЕДЕНИЯ АТТЕСТАЦИИ ПЕДАГОГОВ</a:t>
            </a:r>
            <a:endParaRPr lang="ru-RU" sz="2000" dirty="0">
              <a:solidFill>
                <a:schemeClr val="bg1"/>
              </a:solidFill>
              <a:latin typeface="Cambria" panose="02040503050406030204" pitchFamily="18" charset="0"/>
              <a:ea typeface="Cambria" panose="02040503050406030204" pitchFamily="18" charset="0"/>
            </a:endParaRPr>
          </a:p>
        </p:txBody>
      </p:sp>
      <p:sp>
        <p:nvSpPr>
          <p:cNvPr id="8" name="Прямоугольник 7"/>
          <p:cNvSpPr/>
          <p:nvPr/>
        </p:nvSpPr>
        <p:spPr>
          <a:xfrm>
            <a:off x="870172" y="976274"/>
            <a:ext cx="10295703" cy="351378"/>
          </a:xfrm>
          <a:prstGeom prst="rect">
            <a:avLst/>
          </a:prstGeom>
        </p:spPr>
        <p:txBody>
          <a:bodyPr wrap="square">
            <a:spAutoFit/>
          </a:bodyPr>
          <a:lstStyle/>
          <a:p>
            <a:pPr algn="ctr">
              <a:lnSpc>
                <a:spcPct val="115000"/>
              </a:lnSpc>
            </a:pPr>
            <a:r>
              <a:rPr lang="ru-RU" sz="1600" b="1" dirty="0">
                <a:latin typeface="Cambria" panose="02040503050406030204" pitchFamily="18" charset="0"/>
                <a:ea typeface="Cambria" panose="02040503050406030204" pitchFamily="18" charset="0"/>
              </a:rPr>
              <a:t>ПАРАГРАФ 1. ПОРЯДОК ОЧЕРЕДНОГО ПРИСВОЕНИЯ КВАЛИФИКАЦИОННЫХ КАТЕГОРИЙ ПЕДАГОГАМ</a:t>
            </a:r>
            <a:endParaRPr lang="ru-RU" sz="1600" dirty="0">
              <a:latin typeface="Cambria" panose="02040503050406030204" pitchFamily="18" charset="0"/>
              <a:ea typeface="Cambria" panose="02040503050406030204" pitchFamily="18" charset="0"/>
            </a:endParaRPr>
          </a:p>
        </p:txBody>
      </p:sp>
      <p:grpSp>
        <p:nvGrpSpPr>
          <p:cNvPr id="15" name="Группа 14"/>
          <p:cNvGrpSpPr/>
          <p:nvPr/>
        </p:nvGrpSpPr>
        <p:grpSpPr>
          <a:xfrm>
            <a:off x="252296" y="1421914"/>
            <a:ext cx="11617971" cy="4604813"/>
            <a:chOff x="252296" y="1305586"/>
            <a:chExt cx="11617971" cy="5132747"/>
          </a:xfrm>
        </p:grpSpPr>
        <p:sp>
          <p:nvSpPr>
            <p:cNvPr id="9" name="Прямоугольник 8"/>
            <p:cNvSpPr/>
            <p:nvPr/>
          </p:nvSpPr>
          <p:spPr>
            <a:xfrm>
              <a:off x="350440" y="1357679"/>
              <a:ext cx="11335166" cy="4670509"/>
            </a:xfrm>
            <a:prstGeom prst="rect">
              <a:avLst/>
            </a:prstGeom>
          </p:spPr>
          <p:txBody>
            <a:bodyPr wrap="square">
              <a:spAutoFit/>
            </a:bodyPr>
            <a:lstStyle/>
            <a:p>
              <a:pPr algn="just"/>
              <a:r>
                <a:rPr lang="ru-RU" sz="1600" b="1" dirty="0" smtClean="0">
                  <a:latin typeface="Cambria" panose="02040503050406030204" pitchFamily="18" charset="0"/>
                  <a:ea typeface="Cambria" panose="02040503050406030204" pitchFamily="18" charset="0"/>
                </a:rPr>
                <a:t>3.НА КВАЛИФИКАЦИОННУЮ КАТЕГОРИЮ «ПЕДАГОГ-ЭКСПЕРТ»:</a:t>
              </a:r>
            </a:p>
            <a:p>
              <a:pPr marL="285750" indent="-285750" algn="just">
                <a:buFont typeface="Wingdings" panose="05000000000000000000" pitchFamily="2" charset="2"/>
                <a:buChar char="Ø"/>
              </a:pPr>
              <a:r>
                <a:rPr lang="ru-RU" sz="1600" dirty="0" smtClean="0">
                  <a:latin typeface="Cambria" panose="02040503050406030204" pitchFamily="18" charset="0"/>
                  <a:ea typeface="Cambria" panose="02040503050406030204" pitchFamily="18" charset="0"/>
                </a:rPr>
                <a:t>ЛИЦА, ИМЕЮЩИЕ ПЕДАГОГИЧЕСКОЕ ИЛИ ИНОЕ ПРОФЕССИОНАЛЬНОЕ ОБРАЗОВАНИЕ ПО СООТВЕТСТВУЮЩЕМУ ПРОФИЛЮ, А ТАКЖЕ ЛИЦА, ПРОШЕДШИЕ КУРСЫ ПЕРЕПОДГОТОВКИ, ПЕДАГОГИЧЕСКИЙ СТАЖ НЕ МЕНЕЕ ТРЕХ ЛЕТ, СООТВЕТСТВУЮЩИЕ СЛЕДУЮЩИМ ПРОФЕССИОНАЛЬНЫМ КОМПЕТЕНЦИЯМ:</a:t>
              </a:r>
            </a:p>
            <a:p>
              <a:pPr marL="285750" indent="-285750" algn="just">
                <a:buFont typeface="Wingdings" panose="05000000000000000000" pitchFamily="2" charset="2"/>
                <a:buChar char="Ø"/>
              </a:pPr>
              <a:r>
                <a:rPr lang="ru-RU" sz="1600" dirty="0" smtClean="0">
                  <a:latin typeface="Cambria" panose="02040503050406030204" pitchFamily="18" charset="0"/>
                  <a:ea typeface="Cambria" panose="02040503050406030204" pitchFamily="18" charset="0"/>
                </a:rPr>
                <a:t>СООТВЕТСТВУЕТ ОБЩИМ ТРЕБОВАНИЯМ КВАЛИФИКАЦИОННОЙ КАТЕГОРИИ «ПЕДАГОГ-МОДЕРАТОР», КРОМЕ ТОГО:</a:t>
              </a:r>
            </a:p>
            <a:p>
              <a:pPr marL="285750" indent="-285750" algn="just">
                <a:buFont typeface="Wingdings" panose="05000000000000000000" pitchFamily="2" charset="2"/>
                <a:buChar char="Ø"/>
              </a:pPr>
              <a:r>
                <a:rPr lang="ru-RU" sz="1600" dirty="0" smtClean="0">
                  <a:latin typeface="Cambria" panose="02040503050406030204" pitchFamily="18" charset="0"/>
                  <a:ea typeface="Cambria" panose="02040503050406030204" pitchFamily="18" charset="0"/>
                </a:rPr>
                <a:t>ВЛАДЕЕТ НАВЫКАМИ АНАЛИЗА ОРГАНИЗОВАННОЙ УЧЕБНОЙ ДЕЯТЕЛЬНОСТИ, УЧЕБНО-ВОСПИТАТЕЛЬНОГО ПРОЦЕССА;</a:t>
              </a:r>
            </a:p>
            <a:p>
              <a:pPr marL="285750" indent="-285750" algn="just">
                <a:buFont typeface="Wingdings" panose="05000000000000000000" pitchFamily="2" charset="2"/>
                <a:buChar char="Ø"/>
              </a:pPr>
              <a:r>
                <a:rPr lang="ru-RU" sz="1600" dirty="0" smtClean="0">
                  <a:latin typeface="Cambria" panose="02040503050406030204" pitchFamily="18" charset="0"/>
                  <a:ea typeface="Cambria" panose="02040503050406030204" pitchFamily="18" charset="0"/>
                </a:rPr>
                <a:t>КОНСТРУКТИВНО ОПРЕДЕЛЯЕТ ПРИОРИТЕТЫ ПРОФЕССИОНАЛЬНОГО РАЗВИТИЯ: СОБСТВЕННОГО И КОЛЛЕГ НА УРОВНЕ ОРГАНИЗАЦИИ ОБРАЗОВАНИЯ;</a:t>
              </a:r>
            </a:p>
            <a:p>
              <a:pPr marL="285750" indent="-285750" algn="just">
                <a:buFont typeface="Wingdings" panose="05000000000000000000" pitchFamily="2" charset="2"/>
                <a:buChar char="Ø"/>
              </a:pPr>
              <a:r>
                <a:rPr lang="ru-RU" sz="1600" dirty="0" smtClean="0">
                  <a:latin typeface="Cambria" panose="02040503050406030204" pitchFamily="18" charset="0"/>
                  <a:ea typeface="Cambria" panose="02040503050406030204" pitchFamily="18" charset="0"/>
                </a:rPr>
                <a:t>ЯВЛЯЕТСЯ УЧАСТНИКОМ ИЛИ ПРИЗЕРОМ ИЛИ ПОБЕДИТЕЛЕМ КОНКУРСА ПРОФЕССИОНАЛЬНОГО МАСТЕРСТВА ИЛИ ИМЕЕТ УЧАСТНИКОВ ИЛИ ПОБЕДИТЕЛЕЙ ИЛИ ПРИЗЕРОВ ОЛИМПИАД, КОНКУРСОВ, СОРЕВНОВАНИЙ НА УРОВНЕ РАЙОНА (ГОРОДА ОБЛАСТНОГО ЗНАЧЕНИЯ), КОНКУРСОВ, СОРЕВНОВАНИЙ НА УРОВНЕ ОБЛАСТИ В СООТВЕТСТВИИ С ПЕРЕЧНЕМ, УТВЕРЖДЕННЫМ УПОЛНОМОЧЕННЫМ ОРГАНОМ В ОБЛАСТИ ОБРАЗОВАНИЯ;</a:t>
              </a:r>
            </a:p>
            <a:p>
              <a:pPr marL="285750" indent="-285750" algn="just">
                <a:buFont typeface="Wingdings" panose="05000000000000000000" pitchFamily="2" charset="2"/>
                <a:buChar char="Ø"/>
              </a:pPr>
              <a:r>
                <a:rPr lang="ru-RU" sz="1600" dirty="0" smtClean="0">
                  <a:latin typeface="Cambria" panose="02040503050406030204" pitchFamily="18" charset="0"/>
                  <a:ea typeface="Cambria" panose="02040503050406030204" pitchFamily="18" charset="0"/>
                </a:rPr>
                <a:t>ПОДГОТОВИЛ ВИДЕО-, ТЕЛЕУРОКИ, ВКЛЮЧЕННЫЕ ДЛЯ ТРАНСЛЯЦИИ НА ТЕЛЕВИДЕНИИ ОБЛАСТИ, СТРАНЫ (ПРИ НАЛИЧИИ);</a:t>
              </a:r>
            </a:p>
            <a:p>
              <a:endParaRPr lang="ru-RU" sz="1400" dirty="0" smtClean="0">
                <a:latin typeface="Cambria" panose="02040503050406030204" pitchFamily="18" charset="0"/>
                <a:ea typeface="Cambria" panose="02040503050406030204" pitchFamily="18" charset="0"/>
              </a:endParaRPr>
            </a:p>
            <a:p>
              <a:pPr algn="just">
                <a:buFont typeface="Wingdings" panose="05000000000000000000" pitchFamily="2" charset="2"/>
                <a:buChar char="Ø"/>
              </a:pPr>
              <a:endParaRPr lang="ru-RU" sz="1400" dirty="0" smtClean="0">
                <a:latin typeface="Cambria" panose="02040503050406030204" pitchFamily="18" charset="0"/>
                <a:ea typeface="Cambria" panose="02040503050406030204" pitchFamily="18" charset="0"/>
              </a:endParaRPr>
            </a:p>
            <a:p>
              <a:pPr algn="just">
                <a:spcAft>
                  <a:spcPts val="0"/>
                </a:spcAft>
                <a:buFont typeface="Wingdings" panose="05000000000000000000" pitchFamily="2" charset="2"/>
                <a:buChar char="Ø"/>
              </a:pPr>
              <a:endParaRPr lang="ru-RU" sz="1350" dirty="0">
                <a:effectLst/>
                <a:latin typeface="Cambria" panose="02040503050406030204" pitchFamily="18" charset="0"/>
                <a:ea typeface="Cambria" panose="02040503050406030204" pitchFamily="18" charset="0"/>
              </a:endParaRPr>
            </a:p>
          </p:txBody>
        </p:sp>
        <p:sp>
          <p:nvSpPr>
            <p:cNvPr id="14" name="Прямоугольник 13"/>
            <p:cNvSpPr/>
            <p:nvPr/>
          </p:nvSpPr>
          <p:spPr>
            <a:xfrm>
              <a:off x="252296" y="1305586"/>
              <a:ext cx="11617971" cy="5132747"/>
            </a:xfrm>
            <a:prstGeom prst="rect">
              <a:avLst/>
            </a:prstGeom>
            <a:no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16" name="Прямоугольник 15"/>
          <p:cNvSpPr/>
          <p:nvPr/>
        </p:nvSpPr>
        <p:spPr>
          <a:xfrm>
            <a:off x="425034" y="4444543"/>
            <a:ext cx="11445233" cy="307777"/>
          </a:xfrm>
          <a:prstGeom prst="rect">
            <a:avLst/>
          </a:prstGeom>
        </p:spPr>
        <p:txBody>
          <a:bodyPr wrap="square">
            <a:spAutoFit/>
          </a:bodyPr>
          <a:lstStyle/>
          <a:p>
            <a:pPr algn="just">
              <a:spcAft>
                <a:spcPts val="0"/>
              </a:spcAft>
            </a:pPr>
            <a:r>
              <a:rPr lang="en-US" sz="1400" dirty="0" smtClean="0">
                <a:solidFill>
                  <a:srgbClr val="000000"/>
                </a:solidFill>
                <a:latin typeface="Cambria" panose="02040503050406030204" pitchFamily="18" charset="0"/>
                <a:ea typeface="Cambria" panose="02040503050406030204" pitchFamily="18" charset="0"/>
              </a:rPr>
              <a:t>     </a:t>
            </a:r>
            <a:endParaRPr lang="ru-RU" sz="1400" dirty="0">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xmlns="" val="2886381412"/>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195</TotalTime>
  <Words>3714</Words>
  <Application>Microsoft Office PowerPoint</Application>
  <PresentationFormat>Произвольный</PresentationFormat>
  <Paragraphs>229</Paragraphs>
  <Slides>18</Slides>
  <Notes>4</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ADMIN_013</dc:creator>
  <cp:lastModifiedBy>Work</cp:lastModifiedBy>
  <cp:revision>26</cp:revision>
  <dcterms:created xsi:type="dcterms:W3CDTF">2022-01-20T09:51:16Z</dcterms:created>
  <dcterms:modified xsi:type="dcterms:W3CDTF">2022-01-27T12:03:20Z</dcterms:modified>
</cp:coreProperties>
</file>